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2D81"/>
    <a:srgbClr val="CCCCCC"/>
    <a:srgbClr val="F5F5F5"/>
    <a:srgbClr val="E6E6E6"/>
    <a:srgbClr val="F64514"/>
    <a:srgbClr val="FFFFFF"/>
    <a:srgbClr val="F9F9F9"/>
    <a:srgbClr val="F7F7F7"/>
    <a:srgbClr val="00CC99"/>
    <a:srgbClr val="4C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856" autoAdjust="0"/>
    <p:restoredTop sz="94799" autoAdjust="0"/>
  </p:normalViewPr>
  <p:slideViewPr>
    <p:cSldViewPr snapToGrid="0">
      <p:cViewPr varScale="1">
        <p:scale>
          <a:sx n="158" d="100"/>
          <a:sy n="158" d="100"/>
        </p:scale>
        <p:origin x="-376" y="-104"/>
      </p:cViewPr>
      <p:guideLst>
        <p:guide orient="horz" pos="1620"/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notesViewPr>
    <p:cSldViewPr snapToGrid="0" snapToObjects="1">
      <p:cViewPr varScale="1">
        <p:scale>
          <a:sx n="103" d="100"/>
          <a:sy n="103" d="100"/>
        </p:scale>
        <p:origin x="-302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8C466-5701-45EB-A5DF-6E2B7254BA96}" type="datetimeFigureOut">
              <a:rPr lang="id-ID" smtClean="0"/>
              <a:t>5/2/15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B7F41-6724-45D5-A402-066F18B9E75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82718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D1549-BF0E-4439-B682-EF7E3FD46C08}" type="datetimeFigureOut">
              <a:rPr lang="id-ID" smtClean="0"/>
              <a:t>5/2/15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20CE0-9374-4FD7-B6CC-8C5DBE9266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88993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-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5013176"/>
            <a:ext cx="9162288" cy="1917927"/>
          </a:xfrm>
          <a:prstGeom prst="rect">
            <a:avLst/>
          </a:prstGeom>
          <a:solidFill>
            <a:srgbClr val="032D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95536" y="5877272"/>
            <a:ext cx="8352928" cy="36004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spcBef>
                <a:spcPts val="1200"/>
              </a:spcBef>
              <a:buNone/>
              <a:defRPr sz="2400" b="0" baseline="0">
                <a:solidFill>
                  <a:schemeClr val="bg1"/>
                </a:solidFill>
                <a:latin typeface="+mj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 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31540" y="5301208"/>
            <a:ext cx="8280920" cy="553998"/>
          </a:xfrm>
          <a:prstGeom prst="rect">
            <a:avLst/>
          </a:prstGeom>
          <a:noFill/>
        </p:spPr>
        <p:txBody>
          <a:bodyPr wrap="square" tIns="0" bIns="0" anchor="t" anchorCtr="0">
            <a:spAutoFit/>
          </a:bodyPr>
          <a:lstStyle>
            <a:lvl1pPr algn="ctr">
              <a:defRPr sz="3600" b="0" cap="none" spc="-150" normalizeH="0" baseline="0">
                <a:solidFill>
                  <a:schemeClr val="bg1"/>
                </a:solidFill>
                <a:latin typeface="+mj-lt"/>
                <a:ea typeface="Gulim" pitchFamily="34" charset="-127"/>
                <a:cs typeface="Arial" pitchFamily="34" charset="0"/>
              </a:defRPr>
            </a:lvl1pPr>
          </a:lstStyle>
          <a:p>
            <a:r>
              <a:rPr lang="id-ID" dirty="0" smtClean="0"/>
              <a:t>Title</a:t>
            </a:r>
            <a:endParaRPr 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4265966" y="4941167"/>
            <a:ext cx="612069" cy="216024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6156176" y="404664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www.regouniversity.com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95536" y="6453335"/>
            <a:ext cx="8352928" cy="294881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lnSpc>
                <a:spcPct val="6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j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Presented by: [First &amp; Last name]   |   Date prepared: [Month, 00, 201x]</a:t>
            </a:r>
            <a:endParaRPr lang="en-US" dirty="0"/>
          </a:p>
        </p:txBody>
      </p:sp>
      <p:pic>
        <p:nvPicPr>
          <p:cNvPr id="2" name="Picture 1" descr="rego-mt-im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53144" cy="3685713"/>
          </a:xfrm>
          <a:prstGeom prst="rect">
            <a:avLst/>
          </a:prstGeom>
        </p:spPr>
      </p:pic>
      <p:pic>
        <p:nvPicPr>
          <p:cNvPr id="3" name="Picture 2" descr="regoUniversity-ppt-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648"/>
            <a:ext cx="2369867" cy="760448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043608" y="836430"/>
            <a:ext cx="18002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800" dirty="0" smtClean="0">
                <a:solidFill>
                  <a:srgbClr val="032D81"/>
                </a:solidFill>
                <a:latin typeface="Verdana"/>
                <a:cs typeface="Verdana"/>
              </a:rPr>
              <a:t>Clarity Educational Community</a:t>
            </a:r>
            <a:endParaRPr lang="en-US" sz="800" dirty="0">
              <a:solidFill>
                <a:srgbClr val="032D8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48893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Three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3143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251520" y="260648"/>
            <a:ext cx="8640960" cy="2976331"/>
          </a:xfrm>
          <a:prstGeom prst="rect">
            <a:avLst/>
          </a:prstGeom>
          <a:effectLst/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1C1306"/>
                </a:solidFill>
                <a:latin typeface="+mn-lt"/>
              </a:defRPr>
            </a:lvl1pPr>
          </a:lstStyle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Picture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39552" y="4012420"/>
            <a:ext cx="4104456" cy="1824203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2"/>
          </p:nvPr>
        </p:nvSpPr>
        <p:spPr>
          <a:xfrm>
            <a:off x="4860032" y="3429000"/>
            <a:ext cx="1728192" cy="384043"/>
          </a:xfrm>
          <a:prstGeom prst="rect">
            <a:avLst/>
          </a:prstGeom>
          <a:solidFill>
            <a:srgbClr val="032D81"/>
          </a:solidFill>
          <a:ln>
            <a:solidFill>
              <a:srgbClr val="032D8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33"/>
          </p:nvPr>
        </p:nvSpPr>
        <p:spPr>
          <a:xfrm>
            <a:off x="6804248" y="3429000"/>
            <a:ext cx="1728192" cy="384043"/>
          </a:xfrm>
          <a:prstGeom prst="rect">
            <a:avLst/>
          </a:prstGeom>
          <a:solidFill>
            <a:srgbClr val="032D81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34"/>
          </p:nvPr>
        </p:nvSpPr>
        <p:spPr>
          <a:xfrm>
            <a:off x="4860032" y="3803028"/>
            <a:ext cx="1728192" cy="203359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35"/>
          </p:nvPr>
        </p:nvSpPr>
        <p:spPr>
          <a:xfrm>
            <a:off x="6804248" y="3803028"/>
            <a:ext cx="1728192" cy="203359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6"/>
          </p:nvPr>
        </p:nvSpPr>
        <p:spPr>
          <a:xfrm>
            <a:off x="539552" y="3446371"/>
            <a:ext cx="4104456" cy="662061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32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-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076058" y="2340883"/>
            <a:ext cx="3168351" cy="5481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11559" y="1913906"/>
            <a:ext cx="3168352" cy="3274569"/>
          </a:xfrm>
          <a:custGeom>
            <a:avLst/>
            <a:gdLst>
              <a:gd name="connsiteX0" fmla="*/ 0 w 4248472"/>
              <a:gd name="connsiteY0" fmla="*/ 0 h 2378621"/>
              <a:gd name="connsiteX1" fmla="*/ 4248472 w 4248472"/>
              <a:gd name="connsiteY1" fmla="*/ 0 h 2378621"/>
              <a:gd name="connsiteX2" fmla="*/ 4248472 w 4248472"/>
              <a:gd name="connsiteY2" fmla="*/ 2378621 h 2378621"/>
              <a:gd name="connsiteX3" fmla="*/ 0 w 4248472"/>
              <a:gd name="connsiteY3" fmla="*/ 2378621 h 2378621"/>
              <a:gd name="connsiteX4" fmla="*/ 0 w 4248472"/>
              <a:gd name="connsiteY4" fmla="*/ 0 h 2378621"/>
              <a:gd name="connsiteX0" fmla="*/ 0 w 4252705"/>
              <a:gd name="connsiteY0" fmla="*/ 0 h 2378645"/>
              <a:gd name="connsiteX1" fmla="*/ 4248472 w 4252705"/>
              <a:gd name="connsiteY1" fmla="*/ 0 h 2378645"/>
              <a:gd name="connsiteX2" fmla="*/ 4248472 w 4252705"/>
              <a:gd name="connsiteY2" fmla="*/ 2378621 h 2378645"/>
              <a:gd name="connsiteX3" fmla="*/ 0 w 4252705"/>
              <a:gd name="connsiteY3" fmla="*/ 2378621 h 2378645"/>
              <a:gd name="connsiteX4" fmla="*/ 0 w 4252705"/>
              <a:gd name="connsiteY4" fmla="*/ 0 h 237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705" h="2378645">
                <a:moveTo>
                  <a:pt x="0" y="0"/>
                </a:moveTo>
                <a:lnTo>
                  <a:pt x="4248472" y="0"/>
                </a:lnTo>
                <a:cubicBezTo>
                  <a:pt x="4248472" y="792874"/>
                  <a:pt x="4257997" y="2385847"/>
                  <a:pt x="4248472" y="2378621"/>
                </a:cubicBezTo>
                <a:lnTo>
                  <a:pt x="0" y="2378621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Picture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2"/>
          </p:nvPr>
        </p:nvSpPr>
        <p:spPr>
          <a:xfrm>
            <a:off x="5076058" y="2000734"/>
            <a:ext cx="3168351" cy="30937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Rectangular Callout 1"/>
          <p:cNvSpPr/>
          <p:nvPr userDrawn="1"/>
        </p:nvSpPr>
        <p:spPr>
          <a:xfrm>
            <a:off x="4132723" y="1994192"/>
            <a:ext cx="871327" cy="864096"/>
          </a:xfrm>
          <a:prstGeom prst="wedgeRectCallout">
            <a:avLst>
              <a:gd name="adj1" fmla="val -72212"/>
              <a:gd name="adj2" fmla="val -699"/>
            </a:avLst>
          </a:prstGeom>
          <a:solidFill>
            <a:srgbClr val="032D81"/>
          </a:solidFill>
          <a:ln>
            <a:solidFill>
              <a:srgbClr val="032D8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ular Callout 11"/>
          <p:cNvSpPr/>
          <p:nvPr userDrawn="1"/>
        </p:nvSpPr>
        <p:spPr>
          <a:xfrm>
            <a:off x="4132722" y="3153705"/>
            <a:ext cx="871327" cy="864096"/>
          </a:xfrm>
          <a:prstGeom prst="wedgeRectCallout">
            <a:avLst>
              <a:gd name="adj1" fmla="val -77678"/>
              <a:gd name="adj2" fmla="val 3710"/>
            </a:avLst>
          </a:prstGeom>
          <a:solidFill>
            <a:srgbClr val="032D81"/>
          </a:solidFill>
          <a:ln>
            <a:solidFill>
              <a:srgbClr val="032D8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ular Callout 14"/>
          <p:cNvSpPr/>
          <p:nvPr userDrawn="1"/>
        </p:nvSpPr>
        <p:spPr>
          <a:xfrm>
            <a:off x="4132722" y="4313219"/>
            <a:ext cx="871327" cy="864096"/>
          </a:xfrm>
          <a:prstGeom prst="wedgeRectCallout">
            <a:avLst>
              <a:gd name="adj1" fmla="val -77678"/>
              <a:gd name="adj2" fmla="val 3710"/>
            </a:avLst>
          </a:prstGeom>
          <a:solidFill>
            <a:srgbClr val="032D81"/>
          </a:solidFill>
          <a:ln>
            <a:solidFill>
              <a:srgbClr val="032D8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33"/>
          </p:nvPr>
        </p:nvSpPr>
        <p:spPr>
          <a:xfrm>
            <a:off x="5076058" y="3486427"/>
            <a:ext cx="3168351" cy="5481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34"/>
          </p:nvPr>
        </p:nvSpPr>
        <p:spPr>
          <a:xfrm>
            <a:off x="5076058" y="3146278"/>
            <a:ext cx="3168351" cy="30937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35"/>
          </p:nvPr>
        </p:nvSpPr>
        <p:spPr>
          <a:xfrm>
            <a:off x="5076058" y="4629135"/>
            <a:ext cx="3168351" cy="5481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36"/>
          </p:nvPr>
        </p:nvSpPr>
        <p:spPr>
          <a:xfrm>
            <a:off x="5076058" y="4288986"/>
            <a:ext cx="3168351" cy="30937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4122822" y="2090204"/>
            <a:ext cx="864120" cy="67207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2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 smtClean="0"/>
              <a:t>X</a:t>
            </a:r>
            <a:endParaRPr lang="en-US" dirty="0"/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37" hasCustomPrompt="1"/>
          </p:nvPr>
        </p:nvSpPr>
        <p:spPr>
          <a:xfrm>
            <a:off x="4132683" y="3249717"/>
            <a:ext cx="864120" cy="67207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2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 smtClean="0"/>
              <a:t>X</a:t>
            </a:r>
            <a:endParaRPr lang="en-US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38" hasCustomPrompt="1"/>
          </p:nvPr>
        </p:nvSpPr>
        <p:spPr>
          <a:xfrm>
            <a:off x="4132683" y="4417284"/>
            <a:ext cx="864120" cy="67207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2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 smtClean="0"/>
              <a:t>X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7959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/Supporting Text-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521696" y="2291642"/>
            <a:ext cx="3960440" cy="14886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757089" y="1878059"/>
            <a:ext cx="3600400" cy="3685880"/>
          </a:xfrm>
          <a:prstGeom prst="rect">
            <a:avLst/>
          </a:prstGeom>
          <a:noFill/>
          <a:ln w="57150">
            <a:noFill/>
          </a:ln>
          <a:effectLst/>
        </p:spPr>
        <p:txBody>
          <a:bodyPr anchor="t">
            <a:normAutofit/>
          </a:bodyPr>
          <a:lstStyle>
            <a:lvl1pPr marL="0" indent="0" algn="l">
              <a:buNone/>
              <a:defRPr sz="1200">
                <a:latin typeface="+mn-lt"/>
              </a:defRPr>
            </a:lvl1pPr>
          </a:lstStyle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Picture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32"/>
          </p:nvPr>
        </p:nvSpPr>
        <p:spPr>
          <a:xfrm>
            <a:off x="4516734" y="3817396"/>
            <a:ext cx="1877169" cy="38404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34"/>
          </p:nvPr>
        </p:nvSpPr>
        <p:spPr>
          <a:xfrm>
            <a:off x="4516734" y="4201440"/>
            <a:ext cx="1877169" cy="1519435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35"/>
          </p:nvPr>
        </p:nvSpPr>
        <p:spPr>
          <a:xfrm>
            <a:off x="6609928" y="3817396"/>
            <a:ext cx="1872208" cy="38404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36"/>
          </p:nvPr>
        </p:nvSpPr>
        <p:spPr>
          <a:xfrm>
            <a:off x="6609928" y="4201440"/>
            <a:ext cx="1872208" cy="1519435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37"/>
          </p:nvPr>
        </p:nvSpPr>
        <p:spPr>
          <a:xfrm>
            <a:off x="4521696" y="1700808"/>
            <a:ext cx="3960440" cy="59083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8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57089" y="1796819"/>
            <a:ext cx="3600400" cy="81240"/>
          </a:xfrm>
          <a:prstGeom prst="rect">
            <a:avLst/>
          </a:prstGeom>
          <a:solidFill>
            <a:srgbClr val="032D81"/>
          </a:solidFill>
          <a:ln>
            <a:solidFill>
              <a:srgbClr val="032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/>
          <p:cNvSpPr/>
          <p:nvPr userDrawn="1"/>
        </p:nvSpPr>
        <p:spPr>
          <a:xfrm>
            <a:off x="755576" y="5563939"/>
            <a:ext cx="3600400" cy="81240"/>
          </a:xfrm>
          <a:prstGeom prst="rect">
            <a:avLst/>
          </a:prstGeom>
          <a:solidFill>
            <a:srgbClr val="032D81"/>
          </a:solidFill>
          <a:ln>
            <a:solidFill>
              <a:srgbClr val="032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iures/Supporting Text-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7544" y="3717032"/>
            <a:ext cx="3889533" cy="192021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4860032" y="1787525"/>
            <a:ext cx="3888432" cy="38497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76324" y="1787523"/>
            <a:ext cx="3879653" cy="1802892"/>
          </a:xfrm>
          <a:custGeom>
            <a:avLst/>
            <a:gdLst>
              <a:gd name="connsiteX0" fmla="*/ 0 w 4248472"/>
              <a:gd name="connsiteY0" fmla="*/ 0 h 2378621"/>
              <a:gd name="connsiteX1" fmla="*/ 4248472 w 4248472"/>
              <a:gd name="connsiteY1" fmla="*/ 0 h 2378621"/>
              <a:gd name="connsiteX2" fmla="*/ 4248472 w 4248472"/>
              <a:gd name="connsiteY2" fmla="*/ 2378621 h 2378621"/>
              <a:gd name="connsiteX3" fmla="*/ 0 w 4248472"/>
              <a:gd name="connsiteY3" fmla="*/ 2378621 h 2378621"/>
              <a:gd name="connsiteX4" fmla="*/ 0 w 4248472"/>
              <a:gd name="connsiteY4" fmla="*/ 0 h 2378621"/>
              <a:gd name="connsiteX0" fmla="*/ 0 w 4252705"/>
              <a:gd name="connsiteY0" fmla="*/ 0 h 2378645"/>
              <a:gd name="connsiteX1" fmla="*/ 4248472 w 4252705"/>
              <a:gd name="connsiteY1" fmla="*/ 0 h 2378645"/>
              <a:gd name="connsiteX2" fmla="*/ 4248472 w 4252705"/>
              <a:gd name="connsiteY2" fmla="*/ 2378621 h 2378645"/>
              <a:gd name="connsiteX3" fmla="*/ 0 w 4252705"/>
              <a:gd name="connsiteY3" fmla="*/ 2378621 h 2378645"/>
              <a:gd name="connsiteX4" fmla="*/ 0 w 4252705"/>
              <a:gd name="connsiteY4" fmla="*/ 0 h 237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705" h="2378645">
                <a:moveTo>
                  <a:pt x="0" y="0"/>
                </a:moveTo>
                <a:lnTo>
                  <a:pt x="4248472" y="0"/>
                </a:lnTo>
                <a:cubicBezTo>
                  <a:pt x="4248472" y="792874"/>
                  <a:pt x="4257997" y="2385847"/>
                  <a:pt x="4248472" y="2378621"/>
                </a:cubicBezTo>
                <a:lnTo>
                  <a:pt x="0" y="2378621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Picture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6471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Supporting Text-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7544" y="1787524"/>
            <a:ext cx="2520281" cy="384972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3212999" y="1787523"/>
            <a:ext cx="2736304" cy="2157612"/>
          </a:xfrm>
          <a:custGeom>
            <a:avLst/>
            <a:gdLst>
              <a:gd name="connsiteX0" fmla="*/ 0 w 4248472"/>
              <a:gd name="connsiteY0" fmla="*/ 0 h 2378621"/>
              <a:gd name="connsiteX1" fmla="*/ 4248472 w 4248472"/>
              <a:gd name="connsiteY1" fmla="*/ 0 h 2378621"/>
              <a:gd name="connsiteX2" fmla="*/ 4248472 w 4248472"/>
              <a:gd name="connsiteY2" fmla="*/ 2378621 h 2378621"/>
              <a:gd name="connsiteX3" fmla="*/ 0 w 4248472"/>
              <a:gd name="connsiteY3" fmla="*/ 2378621 h 2378621"/>
              <a:gd name="connsiteX4" fmla="*/ 0 w 4248472"/>
              <a:gd name="connsiteY4" fmla="*/ 0 h 2378621"/>
              <a:gd name="connsiteX0" fmla="*/ 0 w 4252705"/>
              <a:gd name="connsiteY0" fmla="*/ 0 h 2378645"/>
              <a:gd name="connsiteX1" fmla="*/ 4248472 w 4252705"/>
              <a:gd name="connsiteY1" fmla="*/ 0 h 2378645"/>
              <a:gd name="connsiteX2" fmla="*/ 4248472 w 4252705"/>
              <a:gd name="connsiteY2" fmla="*/ 2378621 h 2378645"/>
              <a:gd name="connsiteX3" fmla="*/ 0 w 4252705"/>
              <a:gd name="connsiteY3" fmla="*/ 2378621 h 2378645"/>
              <a:gd name="connsiteX4" fmla="*/ 0 w 4252705"/>
              <a:gd name="connsiteY4" fmla="*/ 0 h 237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705" h="2378645">
                <a:moveTo>
                  <a:pt x="0" y="0"/>
                </a:moveTo>
                <a:lnTo>
                  <a:pt x="4248472" y="0"/>
                </a:lnTo>
                <a:cubicBezTo>
                  <a:pt x="4248472" y="792874"/>
                  <a:pt x="4257997" y="2385847"/>
                  <a:pt x="4248472" y="2378621"/>
                </a:cubicBezTo>
                <a:lnTo>
                  <a:pt x="0" y="2378621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Picture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6"/>
          </p:nvPr>
        </p:nvSpPr>
        <p:spPr>
          <a:xfrm>
            <a:off x="3212999" y="4101076"/>
            <a:ext cx="2736304" cy="153617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>
          <a:xfrm>
            <a:off x="6156175" y="1787524"/>
            <a:ext cx="2520281" cy="384972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475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Supporting Text-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27"/>
          </p:nvPr>
        </p:nvSpPr>
        <p:spPr>
          <a:xfrm>
            <a:off x="4429472" y="1628801"/>
            <a:ext cx="4318992" cy="44644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467544" y="2636912"/>
            <a:ext cx="3240360" cy="2400267"/>
          </a:xfrm>
          <a:prstGeom prst="rect">
            <a:avLst/>
          </a:prstGeom>
          <a:ln w="76200">
            <a:noFill/>
          </a:ln>
          <a:effectLst/>
        </p:spPr>
        <p:txBody>
          <a:bodyPr/>
          <a:lstStyle>
            <a:lvl1pPr marL="0" indent="0" algn="ctr">
              <a:buNone/>
              <a:defRPr sz="12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9425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Supporting Text-F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27"/>
          </p:nvPr>
        </p:nvSpPr>
        <p:spPr>
          <a:xfrm>
            <a:off x="5652120" y="2429012"/>
            <a:ext cx="2880320" cy="86409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11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11560" y="1751444"/>
            <a:ext cx="4104456" cy="3501761"/>
          </a:xfrm>
          <a:custGeom>
            <a:avLst/>
            <a:gdLst>
              <a:gd name="connsiteX0" fmla="*/ 0 w 4248472"/>
              <a:gd name="connsiteY0" fmla="*/ 0 h 2378621"/>
              <a:gd name="connsiteX1" fmla="*/ 4248472 w 4248472"/>
              <a:gd name="connsiteY1" fmla="*/ 0 h 2378621"/>
              <a:gd name="connsiteX2" fmla="*/ 4248472 w 4248472"/>
              <a:gd name="connsiteY2" fmla="*/ 2378621 h 2378621"/>
              <a:gd name="connsiteX3" fmla="*/ 0 w 4248472"/>
              <a:gd name="connsiteY3" fmla="*/ 2378621 h 2378621"/>
              <a:gd name="connsiteX4" fmla="*/ 0 w 4248472"/>
              <a:gd name="connsiteY4" fmla="*/ 0 h 2378621"/>
              <a:gd name="connsiteX0" fmla="*/ 0 w 4252705"/>
              <a:gd name="connsiteY0" fmla="*/ 0 h 2378645"/>
              <a:gd name="connsiteX1" fmla="*/ 4248472 w 4252705"/>
              <a:gd name="connsiteY1" fmla="*/ 0 h 2378645"/>
              <a:gd name="connsiteX2" fmla="*/ 4248472 w 4252705"/>
              <a:gd name="connsiteY2" fmla="*/ 2378621 h 2378645"/>
              <a:gd name="connsiteX3" fmla="*/ 0 w 4252705"/>
              <a:gd name="connsiteY3" fmla="*/ 2378621 h 2378645"/>
              <a:gd name="connsiteX4" fmla="*/ 0 w 4252705"/>
              <a:gd name="connsiteY4" fmla="*/ 0 h 237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705" h="2378645">
                <a:moveTo>
                  <a:pt x="0" y="0"/>
                </a:moveTo>
                <a:lnTo>
                  <a:pt x="4248472" y="0"/>
                </a:lnTo>
                <a:cubicBezTo>
                  <a:pt x="4248472" y="792874"/>
                  <a:pt x="4257997" y="2385847"/>
                  <a:pt x="4248472" y="2378621"/>
                </a:cubicBezTo>
                <a:lnTo>
                  <a:pt x="0" y="2378621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Picture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>
          <a:xfrm>
            <a:off x="5652120" y="2206383"/>
            <a:ext cx="2880320" cy="19202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9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1"/>
          </p:nvPr>
        </p:nvSpPr>
        <p:spPr>
          <a:xfrm>
            <a:off x="5652120" y="1844824"/>
            <a:ext cx="2880320" cy="29248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2"/>
          </p:nvPr>
        </p:nvSpPr>
        <p:spPr>
          <a:xfrm>
            <a:off x="5652120" y="4101077"/>
            <a:ext cx="2880320" cy="86409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11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3"/>
          </p:nvPr>
        </p:nvSpPr>
        <p:spPr>
          <a:xfrm>
            <a:off x="5652120" y="3878447"/>
            <a:ext cx="2880320" cy="19202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9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4"/>
          </p:nvPr>
        </p:nvSpPr>
        <p:spPr>
          <a:xfrm>
            <a:off x="5652120" y="3501008"/>
            <a:ext cx="2880320" cy="29248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5898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Supporting Text-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27"/>
          </p:nvPr>
        </p:nvSpPr>
        <p:spPr>
          <a:xfrm>
            <a:off x="4788024" y="1700809"/>
            <a:ext cx="3886944" cy="416645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467544" y="1700808"/>
            <a:ext cx="3888432" cy="4176464"/>
          </a:xfrm>
          <a:custGeom>
            <a:avLst/>
            <a:gdLst>
              <a:gd name="connsiteX0" fmla="*/ 0 w 4248472"/>
              <a:gd name="connsiteY0" fmla="*/ 0 h 2378621"/>
              <a:gd name="connsiteX1" fmla="*/ 4248472 w 4248472"/>
              <a:gd name="connsiteY1" fmla="*/ 0 h 2378621"/>
              <a:gd name="connsiteX2" fmla="*/ 4248472 w 4248472"/>
              <a:gd name="connsiteY2" fmla="*/ 2378621 h 2378621"/>
              <a:gd name="connsiteX3" fmla="*/ 0 w 4248472"/>
              <a:gd name="connsiteY3" fmla="*/ 2378621 h 2378621"/>
              <a:gd name="connsiteX4" fmla="*/ 0 w 4248472"/>
              <a:gd name="connsiteY4" fmla="*/ 0 h 2378621"/>
              <a:gd name="connsiteX0" fmla="*/ 0 w 4252705"/>
              <a:gd name="connsiteY0" fmla="*/ 0 h 2378645"/>
              <a:gd name="connsiteX1" fmla="*/ 4248472 w 4252705"/>
              <a:gd name="connsiteY1" fmla="*/ 0 h 2378645"/>
              <a:gd name="connsiteX2" fmla="*/ 4248472 w 4252705"/>
              <a:gd name="connsiteY2" fmla="*/ 2378621 h 2378645"/>
              <a:gd name="connsiteX3" fmla="*/ 0 w 4252705"/>
              <a:gd name="connsiteY3" fmla="*/ 2378621 h 2378645"/>
              <a:gd name="connsiteX4" fmla="*/ 0 w 4252705"/>
              <a:gd name="connsiteY4" fmla="*/ 0 h 237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705" h="2378645">
                <a:moveTo>
                  <a:pt x="0" y="0"/>
                </a:moveTo>
                <a:lnTo>
                  <a:pt x="4248472" y="0"/>
                </a:lnTo>
                <a:cubicBezTo>
                  <a:pt x="4248472" y="792874"/>
                  <a:pt x="4257997" y="2385847"/>
                  <a:pt x="4248472" y="2378621"/>
                </a:cubicBezTo>
                <a:lnTo>
                  <a:pt x="0" y="2378621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Picture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ro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33"/>
          </p:nvPr>
        </p:nvSpPr>
        <p:spPr>
          <a:xfrm>
            <a:off x="2466020" y="1878059"/>
            <a:ext cx="4211960" cy="3360000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4581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431800" y="1196753"/>
            <a:ext cx="8280400" cy="4752527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 marL="800100" indent="-342900">
              <a:buFont typeface="Arial"/>
              <a:buChar char="–"/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59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/Text-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8"/>
          <p:cNvSpPr>
            <a:spLocks noGrp="1"/>
          </p:cNvSpPr>
          <p:nvPr>
            <p:ph type="body" sz="quarter" idx="28"/>
          </p:nvPr>
        </p:nvSpPr>
        <p:spPr>
          <a:xfrm>
            <a:off x="899595" y="4899126"/>
            <a:ext cx="2232249" cy="930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1"/>
          </p:nvPr>
        </p:nvSpPr>
        <p:spPr>
          <a:xfrm>
            <a:off x="899595" y="1796820"/>
            <a:ext cx="2232249" cy="307234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3491881" y="1796820"/>
            <a:ext cx="2016224" cy="13441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33"/>
          </p:nvPr>
        </p:nvSpPr>
        <p:spPr>
          <a:xfrm>
            <a:off x="3491882" y="3140968"/>
            <a:ext cx="2016224" cy="864096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34"/>
          </p:nvPr>
        </p:nvSpPr>
        <p:spPr>
          <a:xfrm>
            <a:off x="3491882" y="3909055"/>
            <a:ext cx="2016224" cy="1920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35"/>
          </p:nvPr>
        </p:nvSpPr>
        <p:spPr>
          <a:xfrm>
            <a:off x="5849467" y="1796820"/>
            <a:ext cx="2016224" cy="13441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36"/>
          </p:nvPr>
        </p:nvSpPr>
        <p:spPr>
          <a:xfrm>
            <a:off x="5849468" y="3140968"/>
            <a:ext cx="2016224" cy="864096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37"/>
          </p:nvPr>
        </p:nvSpPr>
        <p:spPr>
          <a:xfrm>
            <a:off x="5849468" y="3909055"/>
            <a:ext cx="2016224" cy="1920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/Text-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"/>
          <p:cNvSpPr>
            <a:spLocks noGrp="1"/>
          </p:cNvSpPr>
          <p:nvPr>
            <p:ph type="pic" sz="quarter" idx="42"/>
          </p:nvPr>
        </p:nvSpPr>
        <p:spPr>
          <a:xfrm>
            <a:off x="755576" y="1657887"/>
            <a:ext cx="1440161" cy="2537720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43"/>
          </p:nvPr>
        </p:nvSpPr>
        <p:spPr>
          <a:xfrm>
            <a:off x="755578" y="4291617"/>
            <a:ext cx="3024337" cy="1632183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44"/>
          </p:nvPr>
        </p:nvSpPr>
        <p:spPr>
          <a:xfrm>
            <a:off x="2267746" y="2974749"/>
            <a:ext cx="1512169" cy="1220856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45"/>
          </p:nvPr>
        </p:nvSpPr>
        <p:spPr>
          <a:xfrm>
            <a:off x="2267746" y="1657887"/>
            <a:ext cx="1512169" cy="1220855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47"/>
          </p:nvPr>
        </p:nvSpPr>
        <p:spPr>
          <a:xfrm>
            <a:off x="5363346" y="4702941"/>
            <a:ext cx="1512169" cy="1220856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5363346" y="3386079"/>
            <a:ext cx="1512169" cy="1220855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49"/>
          </p:nvPr>
        </p:nvSpPr>
        <p:spPr>
          <a:xfrm>
            <a:off x="6946776" y="3386077"/>
            <a:ext cx="1440161" cy="2537720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50"/>
          </p:nvPr>
        </p:nvSpPr>
        <p:spPr>
          <a:xfrm>
            <a:off x="3851177" y="1657887"/>
            <a:ext cx="2232993" cy="1632183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51"/>
          </p:nvPr>
        </p:nvSpPr>
        <p:spPr>
          <a:xfrm>
            <a:off x="6156176" y="1657887"/>
            <a:ext cx="2230760" cy="1632183"/>
          </a:xfrm>
          <a:prstGeom prst="rect">
            <a:avLst/>
          </a:prstGeom>
          <a:ln w="571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8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852080" y="3386077"/>
            <a:ext cx="1440000" cy="2539200"/>
          </a:xfrm>
          <a:prstGeom prst="rect">
            <a:avLst/>
          </a:prstGeom>
          <a:solidFill>
            <a:srgbClr val="032D81"/>
          </a:solidFill>
          <a:ln>
            <a:solidFill>
              <a:srgbClr val="032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46"/>
          </p:nvPr>
        </p:nvSpPr>
        <p:spPr>
          <a:xfrm>
            <a:off x="3922440" y="3484859"/>
            <a:ext cx="1296144" cy="234292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1200"/>
              </a:spcBef>
              <a:buNone/>
              <a:defRPr sz="1800" b="1" baseline="0">
                <a:solidFill>
                  <a:schemeClr val="bg1">
                    <a:lumMod val="95000"/>
                  </a:schemeClr>
                </a:solidFill>
                <a:latin typeface="+mj-lt"/>
                <a:cs typeface="Narkisim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2993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/Text-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395536" y="644692"/>
            <a:ext cx="3347864" cy="2468893"/>
          </a:xfrm>
          <a:prstGeom prst="rect">
            <a:avLst/>
          </a:prstGeom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95536" y="3332991"/>
            <a:ext cx="3347864" cy="2468893"/>
          </a:xfrm>
          <a:prstGeom prst="rect">
            <a:avLst/>
          </a:prstGeom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3923928" y="643015"/>
            <a:ext cx="2304256" cy="5158869"/>
          </a:xfrm>
          <a:prstGeom prst="rect">
            <a:avLst/>
          </a:prstGeom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408712" y="643013"/>
            <a:ext cx="2339752" cy="1537848"/>
          </a:xfrm>
          <a:prstGeom prst="rect">
            <a:avLst/>
          </a:prstGeom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6408712" y="4264035"/>
            <a:ext cx="2339752" cy="1537848"/>
          </a:xfrm>
          <a:prstGeom prst="rect">
            <a:avLst/>
          </a:prstGeom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C130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408712" y="2454448"/>
            <a:ext cx="2340000" cy="1536000"/>
          </a:xfrm>
          <a:prstGeom prst="rect">
            <a:avLst/>
          </a:prstGeom>
          <a:solidFill>
            <a:srgbClr val="032D81"/>
          </a:solidFill>
          <a:ln>
            <a:solidFill>
              <a:srgbClr val="032D8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34"/>
          </p:nvPr>
        </p:nvSpPr>
        <p:spPr>
          <a:xfrm>
            <a:off x="6423148" y="2578331"/>
            <a:ext cx="2325316" cy="1234712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2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9"/>
          <p:cNvSpPr>
            <a:spLocks noGrp="1"/>
          </p:cNvSpPr>
          <p:nvPr>
            <p:ph type="pic" sz="quarter" idx="25"/>
          </p:nvPr>
        </p:nvSpPr>
        <p:spPr>
          <a:xfrm>
            <a:off x="-2147" y="0"/>
            <a:ext cx="7107797" cy="6858000"/>
          </a:xfrm>
          <a:custGeom>
            <a:avLst/>
            <a:gdLst>
              <a:gd name="connsiteX0" fmla="*/ 0 w 9146147"/>
              <a:gd name="connsiteY0" fmla="*/ 0 h 5143500"/>
              <a:gd name="connsiteX1" fmla="*/ 9146147 w 9146147"/>
              <a:gd name="connsiteY1" fmla="*/ 0 h 5143500"/>
              <a:gd name="connsiteX2" fmla="*/ 9146147 w 9146147"/>
              <a:gd name="connsiteY2" fmla="*/ 5143500 h 5143500"/>
              <a:gd name="connsiteX3" fmla="*/ 0 w 9146147"/>
              <a:gd name="connsiteY3" fmla="*/ 5143500 h 5143500"/>
              <a:gd name="connsiteX4" fmla="*/ 0 w 9146147"/>
              <a:gd name="connsiteY4" fmla="*/ 0 h 5143500"/>
              <a:gd name="connsiteX0" fmla="*/ 0 w 9146147"/>
              <a:gd name="connsiteY0" fmla="*/ 0 h 5143500"/>
              <a:gd name="connsiteX1" fmla="*/ 9146147 w 9146147"/>
              <a:gd name="connsiteY1" fmla="*/ 0 h 5143500"/>
              <a:gd name="connsiteX2" fmla="*/ 4955147 w 9146147"/>
              <a:gd name="connsiteY2" fmla="*/ 5143500 h 5143500"/>
              <a:gd name="connsiteX3" fmla="*/ 0 w 9146147"/>
              <a:gd name="connsiteY3" fmla="*/ 5143500 h 5143500"/>
              <a:gd name="connsiteX4" fmla="*/ 0 w 9146147"/>
              <a:gd name="connsiteY4" fmla="*/ 0 h 5143500"/>
              <a:gd name="connsiteX0" fmla="*/ 0 w 7107797"/>
              <a:gd name="connsiteY0" fmla="*/ 0 h 5143500"/>
              <a:gd name="connsiteX1" fmla="*/ 7107797 w 7107797"/>
              <a:gd name="connsiteY1" fmla="*/ 0 h 5143500"/>
              <a:gd name="connsiteX2" fmla="*/ 4955147 w 7107797"/>
              <a:gd name="connsiteY2" fmla="*/ 5143500 h 5143500"/>
              <a:gd name="connsiteX3" fmla="*/ 0 w 7107797"/>
              <a:gd name="connsiteY3" fmla="*/ 5143500 h 5143500"/>
              <a:gd name="connsiteX4" fmla="*/ 0 w 7107797"/>
              <a:gd name="connsiteY4" fmla="*/ 0 h 5143500"/>
              <a:gd name="connsiteX0" fmla="*/ 0 w 7107797"/>
              <a:gd name="connsiteY0" fmla="*/ 0 h 5143500"/>
              <a:gd name="connsiteX1" fmla="*/ 7107797 w 7107797"/>
              <a:gd name="connsiteY1" fmla="*/ 0 h 5143500"/>
              <a:gd name="connsiteX2" fmla="*/ 4631297 w 7107797"/>
              <a:gd name="connsiteY2" fmla="*/ 5133975 h 5143500"/>
              <a:gd name="connsiteX3" fmla="*/ 0 w 7107797"/>
              <a:gd name="connsiteY3" fmla="*/ 5143500 h 5143500"/>
              <a:gd name="connsiteX4" fmla="*/ 0 w 7107797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7797" h="5143500">
                <a:moveTo>
                  <a:pt x="0" y="0"/>
                </a:moveTo>
                <a:lnTo>
                  <a:pt x="7107797" y="0"/>
                </a:lnTo>
                <a:lnTo>
                  <a:pt x="4631297" y="5133975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1C1306"/>
                </a:solidFill>
                <a:latin typeface="Quicksand" panose="02070303000000060000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851920" y="0"/>
            <a:ext cx="5292080" cy="6858000"/>
          </a:xfrm>
          <a:custGeom>
            <a:avLst/>
            <a:gdLst>
              <a:gd name="connsiteX0" fmla="*/ 0 w 2038350"/>
              <a:gd name="connsiteY0" fmla="*/ 0 h 5143500"/>
              <a:gd name="connsiteX1" fmla="*/ 2038350 w 2038350"/>
              <a:gd name="connsiteY1" fmla="*/ 0 h 5143500"/>
              <a:gd name="connsiteX2" fmla="*/ 2038350 w 2038350"/>
              <a:gd name="connsiteY2" fmla="*/ 5143500 h 5143500"/>
              <a:gd name="connsiteX3" fmla="*/ 0 w 2038350"/>
              <a:gd name="connsiteY3" fmla="*/ 5143500 h 5143500"/>
              <a:gd name="connsiteX4" fmla="*/ 0 w 2038350"/>
              <a:gd name="connsiteY4" fmla="*/ 0 h 5143500"/>
              <a:gd name="connsiteX0" fmla="*/ 133350 w 2038350"/>
              <a:gd name="connsiteY0" fmla="*/ 0 h 5143500"/>
              <a:gd name="connsiteX1" fmla="*/ 2038350 w 2038350"/>
              <a:gd name="connsiteY1" fmla="*/ 0 h 5143500"/>
              <a:gd name="connsiteX2" fmla="*/ 2038350 w 2038350"/>
              <a:gd name="connsiteY2" fmla="*/ 5143500 h 5143500"/>
              <a:gd name="connsiteX3" fmla="*/ 0 w 2038350"/>
              <a:gd name="connsiteY3" fmla="*/ 5143500 h 5143500"/>
              <a:gd name="connsiteX4" fmla="*/ 133350 w 2038350"/>
              <a:gd name="connsiteY4" fmla="*/ 0 h 5143500"/>
              <a:gd name="connsiteX0" fmla="*/ 2476500 w 4381500"/>
              <a:gd name="connsiteY0" fmla="*/ 0 h 5143500"/>
              <a:gd name="connsiteX1" fmla="*/ 4381500 w 4381500"/>
              <a:gd name="connsiteY1" fmla="*/ 0 h 5143500"/>
              <a:gd name="connsiteX2" fmla="*/ 4381500 w 4381500"/>
              <a:gd name="connsiteY2" fmla="*/ 5143500 h 5143500"/>
              <a:gd name="connsiteX3" fmla="*/ 0 w 4381500"/>
              <a:gd name="connsiteY3" fmla="*/ 5133975 h 5143500"/>
              <a:gd name="connsiteX4" fmla="*/ 2476500 w 43815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1500" h="5143500">
                <a:moveTo>
                  <a:pt x="2476500" y="0"/>
                </a:moveTo>
                <a:lnTo>
                  <a:pt x="4381500" y="0"/>
                </a:lnTo>
                <a:lnTo>
                  <a:pt x="4381500" y="5143500"/>
                </a:lnTo>
                <a:lnTo>
                  <a:pt x="0" y="5133975"/>
                </a:lnTo>
                <a:lnTo>
                  <a:pt x="2476500" y="0"/>
                </a:lnTo>
                <a:close/>
              </a:path>
            </a:pathLst>
          </a:custGeom>
          <a:solidFill>
            <a:srgbClr val="032D81"/>
          </a:solidFill>
          <a:ln>
            <a:solidFill>
              <a:srgbClr val="032D8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52120" y="2468894"/>
            <a:ext cx="2952328" cy="4073068"/>
          </a:xfrm>
          <a:prstGeom prst="rect">
            <a:avLst/>
          </a:prstGeom>
        </p:spPr>
        <p:txBody>
          <a:bodyPr anchor="ctr"/>
          <a:lstStyle>
            <a:lvl1pPr algn="r">
              <a:defRPr sz="4400" b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r>
              <a:rPr lang="id-ID" dirty="0" smtClean="0"/>
              <a:t>Appendix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2588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With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quarter" idx="19"/>
          </p:nvPr>
        </p:nvSpPr>
        <p:spPr>
          <a:xfrm>
            <a:off x="431800" y="1484784"/>
            <a:ext cx="8280400" cy="4464496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 marL="800100" indent="-342900">
              <a:buFont typeface="Arial"/>
              <a:buChar char="–"/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431800" y="1196753"/>
            <a:ext cx="8280400" cy="475252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/>
            </a:lvl1pPr>
            <a:lvl2pPr marL="457200" indent="0">
              <a:buFont typeface="Arial"/>
              <a:buNone/>
              <a:defRPr sz="22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379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431800" y="1484313"/>
            <a:ext cx="8280400" cy="446496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/>
            </a:lvl1pPr>
            <a:lvl2pPr marL="457200" indent="0">
              <a:buFont typeface="Arial"/>
              <a:buNone/>
              <a:defRPr sz="22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092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-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31542" y="973343"/>
            <a:ext cx="8280917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60000"/>
              </a:lnSpc>
              <a:spcBef>
                <a:spcPts val="120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Narkisim" pitchFamily="34" charset="-79"/>
              </a:defRPr>
            </a:lvl1pPr>
          </a:lstStyle>
          <a:p>
            <a:pPr lvl="0"/>
            <a:r>
              <a:rPr lang="id-ID" dirty="0" smtClean="0"/>
              <a:t>Subtitle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7404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eparat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788024" y="1964839"/>
            <a:ext cx="3888432" cy="393643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467544" y="1964839"/>
            <a:ext cx="3888432" cy="393643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788024" y="1196752"/>
            <a:ext cx="3888432" cy="76808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7544" y="1196752"/>
            <a:ext cx="3888432" cy="76808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partat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7759" y="1964836"/>
            <a:ext cx="2520279" cy="398444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47865" y="1964836"/>
            <a:ext cx="2520279" cy="398444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156177" y="1964836"/>
            <a:ext cx="2520279" cy="398444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7544" y="1196752"/>
            <a:ext cx="2520490" cy="76808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3341985" y="1196752"/>
            <a:ext cx="2520280" cy="76808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6156176" y="1196752"/>
            <a:ext cx="2520280" cy="76808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31539" y="356661"/>
            <a:ext cx="8280922" cy="624068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id-ID" dirty="0" smtClean="0"/>
              <a:t>Title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2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032D81"/>
            </a:solidFill>
            <a:ln>
              <a:solidFill>
                <a:srgbClr val="032D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sp>
          <p:nvSpPr>
            <p:cNvPr id="7" name="Rounded Rectangle 6"/>
            <p:cNvSpPr/>
            <p:nvPr userDrawn="1"/>
          </p:nvSpPr>
          <p:spPr>
            <a:xfrm>
              <a:off x="143435" y="152400"/>
              <a:ext cx="8848165" cy="6553200"/>
            </a:xfrm>
            <a:prstGeom prst="roundRect">
              <a:avLst>
                <a:gd name="adj" fmla="val 14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</p:grpSp>
      <p:sp>
        <p:nvSpPr>
          <p:cNvPr id="8" name="Rectangle 7"/>
          <p:cNvSpPr/>
          <p:nvPr userDrawn="1"/>
        </p:nvSpPr>
        <p:spPr>
          <a:xfrm>
            <a:off x="8135888" y="6237312"/>
            <a:ext cx="756592" cy="345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fld id="{E15E3816-6AF7-A243-8DC3-0FBF16F7683E}" type="slidenum">
              <a:rPr lang="id-ID" sz="1300" smtClean="0">
                <a:solidFill>
                  <a:schemeClr val="tx1"/>
                </a:solidFill>
              </a:rPr>
              <a:t>‹#›</a:t>
            </a:fld>
            <a:endParaRPr lang="id-ID" sz="1300" dirty="0">
              <a:solidFill>
                <a:schemeClr val="tx1"/>
              </a:solidFill>
            </a:endParaRPr>
          </a:p>
        </p:txBody>
      </p:sp>
      <p:pic>
        <p:nvPicPr>
          <p:cNvPr id="10" name="Picture 9" descr="regoUniversity-ppt-logo.png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93296"/>
            <a:ext cx="1728192" cy="55454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95536" y="6507777"/>
            <a:ext cx="1800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600" dirty="0" smtClean="0">
                <a:solidFill>
                  <a:srgbClr val="032D81"/>
                </a:solidFill>
                <a:latin typeface="Verdana"/>
                <a:cs typeface="Verdana"/>
              </a:rPr>
              <a:t>    Clarity Educational Community</a:t>
            </a:r>
            <a:endParaRPr lang="en-US" sz="600" dirty="0">
              <a:solidFill>
                <a:srgbClr val="032D81"/>
              </a:solidFill>
              <a:latin typeface="Verdan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48" r:id="rId2"/>
    <p:sldLayoutId id="2147483661" r:id="rId3"/>
    <p:sldLayoutId id="2147483749" r:id="rId4"/>
    <p:sldLayoutId id="2147483746" r:id="rId5"/>
    <p:sldLayoutId id="2147483663" r:id="rId6"/>
    <p:sldLayoutId id="2147483747" r:id="rId7"/>
    <p:sldLayoutId id="2147483652" r:id="rId8"/>
    <p:sldLayoutId id="2147483653" r:id="rId9"/>
    <p:sldLayoutId id="2147483745" r:id="rId10"/>
    <p:sldLayoutId id="2147483658" r:id="rId11"/>
    <p:sldLayoutId id="2147483725" r:id="rId12"/>
    <p:sldLayoutId id="2147483651" r:id="rId13"/>
    <p:sldLayoutId id="2147483735" r:id="rId14"/>
    <p:sldLayoutId id="2147483736" r:id="rId15"/>
    <p:sldLayoutId id="2147483724" r:id="rId16"/>
    <p:sldLayoutId id="2147483737" r:id="rId17"/>
    <p:sldLayoutId id="2147483662" r:id="rId18"/>
    <p:sldLayoutId id="2147483718" r:id="rId19"/>
    <p:sldLayoutId id="2147483675" r:id="rId20"/>
    <p:sldLayoutId id="2147483687" r:id="rId21"/>
    <p:sldLayoutId id="2147483672" r:id="rId22"/>
    <p:sldLayoutId id="2147483742" r:id="rId2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mailto:info@regoconsulting.com" TargetMode="External"/><Relationship Id="rId3" Type="http://schemas.openxmlformats.org/officeDocument/2006/relationships/hyperlink" Target="http://www.regoconsulting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racle.com/technetwork/developer-tools/sql-developer/downloads/index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 Reporting Tables, Writing Queries, and </a:t>
            </a:r>
            <a:r>
              <a:rPr lang="en-US" dirty="0" smtClean="0"/>
              <a:t>More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Started with </a:t>
            </a:r>
            <a:r>
              <a:rPr lang="en-US" smtClean="0"/>
              <a:t>Data </a:t>
            </a:r>
            <a:r>
              <a:rPr lang="en-US" smtClean="0"/>
              <a:t>Model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Presented by: Juan Ortega, David </a:t>
            </a:r>
            <a:r>
              <a:rPr lang="en-US" dirty="0" err="1" smtClean="0"/>
              <a:t>Zywiec</a:t>
            </a:r>
            <a:r>
              <a:rPr lang="en-US" dirty="0" smtClean="0"/>
              <a:t> | Date Prepared: May 4,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16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Queries – Activity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Preferred Way</a:t>
            </a:r>
          </a:p>
          <a:p>
            <a:pPr marL="457200" indent="-228600"/>
            <a:r>
              <a:rPr lang="en-US" sz="2200" dirty="0"/>
              <a:t>SELECT </a:t>
            </a:r>
            <a:r>
              <a:rPr lang="en-US" sz="2200" dirty="0" err="1"/>
              <a:t>inv.code</a:t>
            </a:r>
            <a:r>
              <a:rPr lang="en-US" sz="2200" dirty="0"/>
              <a:t>, </a:t>
            </a:r>
            <a:r>
              <a:rPr lang="en-US" sz="2200" dirty="0" err="1"/>
              <a:t>inv.name</a:t>
            </a:r>
            <a:r>
              <a:rPr lang="en-US" sz="2200" dirty="0"/>
              <a:t>, </a:t>
            </a:r>
            <a:r>
              <a:rPr lang="en-US" sz="2200" dirty="0" err="1"/>
              <a:t>r.full_name</a:t>
            </a:r>
            <a:endParaRPr lang="en-US" sz="2200" dirty="0"/>
          </a:p>
          <a:p>
            <a:pPr marL="457200" indent="-228600"/>
            <a:r>
              <a:rPr lang="en-US" sz="2200" dirty="0"/>
              <a:t>FROM INV_INVESTMENTS </a:t>
            </a:r>
            <a:r>
              <a:rPr lang="en-US" sz="2200" dirty="0" err="1"/>
              <a:t>inv</a:t>
            </a:r>
            <a:endParaRPr lang="en-US" sz="2200" dirty="0"/>
          </a:p>
          <a:p>
            <a:pPr marL="457200" indent="-228600"/>
            <a:r>
              <a:rPr lang="en-US" sz="2200" dirty="0"/>
              <a:t>INNER JOIN SRM_RESOURCES r on </a:t>
            </a:r>
            <a:r>
              <a:rPr lang="en-US" sz="2200" dirty="0" err="1"/>
              <a:t>r.user_id</a:t>
            </a:r>
            <a:r>
              <a:rPr lang="en-US" sz="2200" dirty="0"/>
              <a:t> = </a:t>
            </a:r>
            <a:r>
              <a:rPr lang="en-US" sz="2200" dirty="0" err="1"/>
              <a:t>inv.manager_id</a:t>
            </a:r>
            <a:endParaRPr lang="en-US" sz="2200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Non-Preferred Way</a:t>
            </a:r>
          </a:p>
          <a:p>
            <a:pPr marL="457200" indent="-228600"/>
            <a:r>
              <a:rPr lang="en-US" sz="2200" dirty="0"/>
              <a:t>SELECT </a:t>
            </a:r>
            <a:r>
              <a:rPr lang="en-US" sz="2200" dirty="0" err="1"/>
              <a:t>inv.code</a:t>
            </a:r>
            <a:r>
              <a:rPr lang="en-US" sz="2200" dirty="0"/>
              <a:t>, </a:t>
            </a:r>
            <a:r>
              <a:rPr lang="en-US" sz="2200" dirty="0" err="1"/>
              <a:t>inv.name</a:t>
            </a:r>
            <a:r>
              <a:rPr lang="en-US" sz="2200" dirty="0"/>
              <a:t>, </a:t>
            </a:r>
            <a:r>
              <a:rPr lang="en-US" sz="2200" dirty="0" err="1"/>
              <a:t>r.full_name</a:t>
            </a:r>
            <a:endParaRPr lang="en-US" sz="2200" dirty="0"/>
          </a:p>
          <a:p>
            <a:pPr marL="457200" indent="-228600"/>
            <a:r>
              <a:rPr lang="en-US" sz="2200" dirty="0"/>
              <a:t>FROM INV_INVESTMENTS </a:t>
            </a:r>
            <a:r>
              <a:rPr lang="en-US" sz="2200" dirty="0" err="1"/>
              <a:t>inv</a:t>
            </a:r>
            <a:r>
              <a:rPr lang="en-US" sz="2200" dirty="0"/>
              <a:t> , SRM_RESOURCES r </a:t>
            </a:r>
          </a:p>
          <a:p>
            <a:pPr marL="457200" indent="-228600"/>
            <a:r>
              <a:rPr lang="en-US" sz="2200" dirty="0"/>
              <a:t>WHERE </a:t>
            </a:r>
            <a:r>
              <a:rPr lang="en-US" sz="2200" dirty="0" err="1"/>
              <a:t>r.user_id</a:t>
            </a:r>
            <a:r>
              <a:rPr lang="en-US" sz="2200" dirty="0"/>
              <a:t> = </a:t>
            </a:r>
            <a:r>
              <a:rPr lang="en-US" sz="2200" dirty="0" err="1" smtClean="0"/>
              <a:t>inv.manager_id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0547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vs. 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Resources </a:t>
            </a:r>
            <a:r>
              <a:rPr lang="en-US" dirty="0" smtClean="0"/>
              <a:t>vs. </a:t>
            </a:r>
            <a:r>
              <a:rPr lang="en-US" dirty="0"/>
              <a:t>Users (Application side </a:t>
            </a:r>
            <a:r>
              <a:rPr lang="en-US" dirty="0" smtClean="0"/>
              <a:t>vs. </a:t>
            </a:r>
            <a:r>
              <a:rPr lang="en-US" dirty="0"/>
              <a:t>Administration Side)</a:t>
            </a:r>
          </a:p>
          <a:p>
            <a:r>
              <a:rPr lang="en-US" dirty="0" smtClean="0"/>
              <a:t>Resources </a:t>
            </a:r>
            <a:r>
              <a:rPr lang="en-US" dirty="0"/>
              <a:t>are records on the Application </a:t>
            </a:r>
            <a:r>
              <a:rPr lang="en-US" dirty="0" smtClean="0"/>
              <a:t>side.</a:t>
            </a:r>
          </a:p>
          <a:p>
            <a:pPr lvl="1"/>
            <a:r>
              <a:rPr lang="en-US" dirty="0" smtClean="0"/>
              <a:t>Can </a:t>
            </a:r>
            <a:r>
              <a:rPr lang="en-US" dirty="0"/>
              <a:t>be named resources or roles</a:t>
            </a:r>
          </a:p>
          <a:p>
            <a:pPr lvl="1"/>
            <a:r>
              <a:rPr lang="en-US" dirty="0"/>
              <a:t>TABLE:  SRM_RESOURCES</a:t>
            </a:r>
          </a:p>
          <a:p>
            <a:endParaRPr lang="en-US" dirty="0"/>
          </a:p>
          <a:p>
            <a:r>
              <a:rPr lang="en-US" dirty="0"/>
              <a:t>USERS that have the ability to log into </a:t>
            </a:r>
            <a:r>
              <a:rPr lang="en-US" dirty="0" smtClean="0"/>
              <a:t>CA PPM</a:t>
            </a:r>
            <a:endParaRPr lang="en-US" dirty="0"/>
          </a:p>
          <a:p>
            <a:pPr lvl="1"/>
            <a:r>
              <a:rPr lang="en-US" dirty="0"/>
              <a:t>TABLE:  </a:t>
            </a:r>
            <a:r>
              <a:rPr lang="en-US" dirty="0" smtClean="0"/>
              <a:t>CMN_SEC_USERS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95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vs. Users,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SRM_RESOURCE table has a JOIN with </a:t>
            </a:r>
            <a:r>
              <a:rPr lang="en-US" dirty="0" smtClean="0"/>
              <a:t>CMN_SEC_USERS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SELECT </a:t>
            </a:r>
            <a:r>
              <a:rPr lang="en-US" dirty="0" err="1"/>
              <a:t>r.full_name</a:t>
            </a:r>
            <a:r>
              <a:rPr lang="en-US" dirty="0"/>
              <a:t>, </a:t>
            </a:r>
            <a:r>
              <a:rPr lang="en-US" dirty="0" err="1"/>
              <a:t>u.last_name</a:t>
            </a:r>
            <a:r>
              <a:rPr lang="en-US" dirty="0"/>
              <a:t>, </a:t>
            </a:r>
            <a:r>
              <a:rPr lang="en-US" dirty="0" err="1"/>
              <a:t>u.first_name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FROM SRM_RESOURCES r</a:t>
            </a:r>
          </a:p>
          <a:p>
            <a:pPr marL="457200" lvl="1" indent="0">
              <a:buNone/>
            </a:pPr>
            <a:r>
              <a:rPr lang="en-US" dirty="0"/>
              <a:t>INNER JOIN CMN_SEC_USERS u on </a:t>
            </a:r>
            <a:r>
              <a:rPr lang="en-US" dirty="0" err="1"/>
              <a:t>u.id</a:t>
            </a:r>
            <a:r>
              <a:rPr lang="en-US" dirty="0"/>
              <a:t> = </a:t>
            </a:r>
            <a:r>
              <a:rPr lang="en-US" dirty="0" err="1" smtClean="0"/>
              <a:t>r.user_id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b="1" dirty="0"/>
              <a:t>Shortcut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/>
              <a:t>Always use SRM_RESOURCES if possible to avoid querying the CMN_SEC_USERS </a:t>
            </a:r>
            <a:r>
              <a:rPr lang="en-US" dirty="0" smtClean="0"/>
              <a:t>table 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b="1" dirty="0"/>
              <a:t>Exceptions: </a:t>
            </a:r>
            <a:r>
              <a:rPr lang="en-US" dirty="0" smtClean="0"/>
              <a:t>Security</a:t>
            </a:r>
            <a:r>
              <a:rPr lang="en-US" dirty="0"/>
              <a:t>, </a:t>
            </a:r>
            <a:r>
              <a:rPr lang="en-US" dirty="0" err="1" smtClean="0"/>
              <a:t>User_name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19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Retrieve all USERS where their status is </a:t>
            </a:r>
            <a:r>
              <a:rPr lang="en-US" dirty="0" smtClean="0"/>
              <a:t>locked</a:t>
            </a:r>
            <a:endParaRPr lang="en-US" dirty="0"/>
          </a:p>
          <a:p>
            <a:pPr>
              <a:spcBef>
                <a:spcPts val="3600"/>
              </a:spcBef>
            </a:pPr>
            <a:r>
              <a:rPr lang="en-US" dirty="0"/>
              <a:t>Retrieve all RESOURCES where Open for Time Entry is </a:t>
            </a:r>
            <a:r>
              <a:rPr lang="en-US" dirty="0" smtClean="0"/>
              <a:t>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7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Queries – Activity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SELECT *</a:t>
            </a:r>
          </a:p>
          <a:p>
            <a:pPr marL="0" indent="0">
              <a:buNone/>
            </a:pPr>
            <a:r>
              <a:rPr lang="en-US" dirty="0"/>
              <a:t>FROM CMN_SEC_USERS u</a:t>
            </a:r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dirty="0" err="1"/>
              <a:t>u.user_status_id</a:t>
            </a:r>
            <a:r>
              <a:rPr lang="en-US" dirty="0"/>
              <a:t> = 202</a:t>
            </a:r>
          </a:p>
          <a:p>
            <a:pPr marL="0" indent="0">
              <a:buNone/>
            </a:pPr>
            <a:r>
              <a:rPr lang="en-US" dirty="0"/>
              <a:t>-- 202 = locked, 201 = inactive, 200 = active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SELECT *</a:t>
            </a:r>
          </a:p>
          <a:p>
            <a:pPr marL="0" indent="0">
              <a:buNone/>
            </a:pPr>
            <a:r>
              <a:rPr lang="en-US" dirty="0"/>
              <a:t>FROM SRM_RESOURCES r</a:t>
            </a:r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dirty="0" err="1"/>
              <a:t>r.person_type</a:t>
            </a:r>
            <a:r>
              <a:rPr lang="en-US" dirty="0"/>
              <a:t> = 300</a:t>
            </a:r>
          </a:p>
          <a:p>
            <a:pPr marL="0" indent="0">
              <a:buNone/>
            </a:pPr>
            <a:r>
              <a:rPr lang="en-US" dirty="0"/>
              <a:t>-- 300 = Employee, 301 = </a:t>
            </a:r>
            <a:r>
              <a:rPr lang="en-US" dirty="0" smtClean="0"/>
              <a:t>Contractor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36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Fields on Core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All Custom tables begin with ODF_CA_</a:t>
            </a:r>
          </a:p>
          <a:p>
            <a:pPr>
              <a:spcBef>
                <a:spcPts val="2400"/>
              </a:spcBef>
            </a:pPr>
            <a:r>
              <a:rPr lang="en-US" dirty="0"/>
              <a:t>Each Core table has a unique Custom Table that contains the custom fields created on the </a:t>
            </a:r>
            <a:r>
              <a:rPr lang="en-US" dirty="0" smtClean="0"/>
              <a:t>Object</a:t>
            </a:r>
            <a:endParaRPr lang="en-US" dirty="0"/>
          </a:p>
          <a:p>
            <a:pPr lvl="1"/>
            <a:r>
              <a:rPr lang="en-US" dirty="0"/>
              <a:t>Projects:  ODF_CA_PROJECT</a:t>
            </a:r>
          </a:p>
          <a:p>
            <a:pPr lvl="1"/>
            <a:r>
              <a:rPr lang="en-US" dirty="0"/>
              <a:t>Investments:  ODF_CA_INV</a:t>
            </a:r>
          </a:p>
          <a:p>
            <a:pPr lvl="1"/>
            <a:r>
              <a:rPr lang="en-US" dirty="0"/>
              <a:t>Resources:  ODF_CA_RESOURCE</a:t>
            </a:r>
          </a:p>
          <a:p>
            <a:pPr lvl="1"/>
            <a:r>
              <a:rPr lang="en-US" dirty="0"/>
              <a:t>Task:  </a:t>
            </a:r>
            <a:r>
              <a:rPr lang="en-US" dirty="0" smtClean="0"/>
              <a:t>ODF_CA_TASK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84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All Custom Objects have a unique </a:t>
            </a:r>
            <a:r>
              <a:rPr lang="en-US" dirty="0" smtClean="0"/>
              <a:t>table</a:t>
            </a:r>
            <a:endParaRPr lang="en-US" dirty="0"/>
          </a:p>
          <a:p>
            <a:r>
              <a:rPr lang="en-US" dirty="0"/>
              <a:t>All custom object tables begin with ODF_CA_ (</a:t>
            </a:r>
            <a:r>
              <a:rPr lang="en-US" dirty="0" err="1"/>
              <a:t>object_id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table for this Custom Object </a:t>
            </a:r>
            <a:r>
              <a:rPr lang="en-US" dirty="0" smtClean="0"/>
              <a:t>is</a:t>
            </a:r>
          </a:p>
          <a:p>
            <a:pPr marL="457200" lvl="1" indent="0">
              <a:buNone/>
            </a:pPr>
            <a:r>
              <a:rPr lang="en-US" dirty="0" smtClean="0"/>
              <a:t>ODF_CA_REGO_ACCESS_LOGS</a:t>
            </a:r>
            <a:endParaRPr lang="en-US" dirty="0"/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07" y="2418725"/>
            <a:ext cx="3340608" cy="8778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Left Arrow 5"/>
          <p:cNvSpPr/>
          <p:nvPr/>
        </p:nvSpPr>
        <p:spPr>
          <a:xfrm>
            <a:off x="2943006" y="3069315"/>
            <a:ext cx="1071485" cy="304285"/>
          </a:xfrm>
          <a:prstGeom prst="leftArrow">
            <a:avLst>
              <a:gd name="adj1" fmla="val 50000"/>
              <a:gd name="adj2" fmla="val 89650"/>
            </a:avLst>
          </a:prstGeom>
          <a:ln w="127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7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Objects,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Custom Objects can be either a Master Object or </a:t>
            </a:r>
            <a:r>
              <a:rPr lang="en-US" dirty="0" err="1"/>
              <a:t>Subobject</a:t>
            </a:r>
            <a:endParaRPr lang="en-US" dirty="0"/>
          </a:p>
          <a:p>
            <a:r>
              <a:rPr lang="en-US" dirty="0" err="1"/>
              <a:t>Subobjects</a:t>
            </a:r>
            <a:r>
              <a:rPr lang="en-US" dirty="0"/>
              <a:t> will always have a Parent</a:t>
            </a:r>
          </a:p>
          <a:p>
            <a:r>
              <a:rPr lang="en-US" dirty="0"/>
              <a:t>Examples of </a:t>
            </a:r>
            <a:r>
              <a:rPr lang="en-US" dirty="0" err="1"/>
              <a:t>Subobjects</a:t>
            </a:r>
            <a:r>
              <a:rPr lang="en-US" dirty="0"/>
              <a:t> </a:t>
            </a:r>
            <a:r>
              <a:rPr lang="en-US" dirty="0" smtClean="0"/>
              <a:t>are</a:t>
            </a:r>
            <a:endParaRPr lang="en-US" dirty="0"/>
          </a:p>
          <a:p>
            <a:pPr lvl="1"/>
            <a:r>
              <a:rPr lang="en-US" dirty="0"/>
              <a:t>Status </a:t>
            </a:r>
            <a:r>
              <a:rPr lang="en-US" dirty="0" smtClean="0"/>
              <a:t>Report</a:t>
            </a:r>
            <a:endParaRPr lang="en-US" dirty="0"/>
          </a:p>
        </p:txBody>
      </p:sp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172" y="2825754"/>
            <a:ext cx="4163568" cy="329184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Left Arrow 4"/>
          <p:cNvSpPr/>
          <p:nvPr/>
        </p:nvSpPr>
        <p:spPr>
          <a:xfrm rot="10800000">
            <a:off x="3935121" y="5768195"/>
            <a:ext cx="1071485" cy="304285"/>
          </a:xfrm>
          <a:prstGeom prst="leftArrow">
            <a:avLst>
              <a:gd name="adj1" fmla="val 50000"/>
              <a:gd name="adj2" fmla="val 89650"/>
            </a:avLst>
          </a:prstGeom>
          <a:ln w="127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7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Objects,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 err="1"/>
              <a:t>Subobjects</a:t>
            </a:r>
            <a:r>
              <a:rPr lang="en-US" dirty="0"/>
              <a:t> are linked to their Parent with the </a:t>
            </a:r>
            <a:r>
              <a:rPr lang="en-US" dirty="0" smtClean="0"/>
              <a:t>column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ODF_PARENT_ID</a:t>
            </a:r>
            <a:endParaRPr lang="en-US" dirty="0"/>
          </a:p>
          <a:p>
            <a:pPr>
              <a:spcBef>
                <a:spcPts val="2400"/>
              </a:spcBef>
            </a:pPr>
            <a:r>
              <a:rPr lang="en-US" dirty="0"/>
              <a:t>Example:  </a:t>
            </a:r>
          </a:p>
          <a:p>
            <a:pPr marL="457200" lvl="1" indent="0">
              <a:buNone/>
            </a:pPr>
            <a:r>
              <a:rPr lang="en-US" dirty="0"/>
              <a:t>SELECT ODF_PARENT_ID</a:t>
            </a:r>
          </a:p>
          <a:p>
            <a:pPr marL="457200" lvl="1" indent="0">
              <a:buNone/>
            </a:pPr>
            <a:r>
              <a:rPr lang="en-US" dirty="0"/>
              <a:t>FROM </a:t>
            </a:r>
          </a:p>
          <a:p>
            <a:pPr marL="457200" lvl="1" indent="0">
              <a:buNone/>
            </a:pPr>
            <a:r>
              <a:rPr lang="en-US" dirty="0"/>
              <a:t>ODF_CA_COP_PRJ_STATUSRPT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71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#3 – Custom 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Create one Custom Object (Master)</a:t>
            </a:r>
          </a:p>
          <a:p>
            <a:pPr lvl="1"/>
            <a:r>
              <a:rPr lang="en-US" dirty="0"/>
              <a:t>Populate Custom Object with 3 records</a:t>
            </a:r>
          </a:p>
          <a:p>
            <a:pPr lvl="1"/>
            <a:r>
              <a:rPr lang="en-US" dirty="0"/>
              <a:t>Retrieve all records using SQL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Retrieve all Status Reports for a </a:t>
            </a:r>
            <a:r>
              <a:rPr lang="en-US" dirty="0" smtClean="0"/>
              <a:t>Project and include</a:t>
            </a:r>
          </a:p>
          <a:p>
            <a:pPr lvl="1"/>
            <a:r>
              <a:rPr lang="en-US" dirty="0" smtClean="0"/>
              <a:t>Project </a:t>
            </a:r>
            <a:r>
              <a:rPr lang="en-US" dirty="0"/>
              <a:t>ID </a:t>
            </a:r>
            <a:endParaRPr lang="en-US" dirty="0" smtClean="0"/>
          </a:p>
          <a:p>
            <a:pPr lvl="1"/>
            <a:r>
              <a:rPr lang="en-US" dirty="0" smtClean="0"/>
              <a:t>Project Name</a:t>
            </a:r>
            <a:endParaRPr lang="en-US" dirty="0"/>
          </a:p>
          <a:p>
            <a:pPr lvl="1"/>
            <a:r>
              <a:rPr lang="en-US" dirty="0" smtClean="0"/>
              <a:t>Status </a:t>
            </a:r>
            <a:r>
              <a:rPr lang="en-US" dirty="0"/>
              <a:t>Report </a:t>
            </a:r>
            <a:r>
              <a:rPr lang="en-US" dirty="0" smtClean="0"/>
              <a:t>Name</a:t>
            </a:r>
          </a:p>
          <a:p>
            <a:pPr lvl="1"/>
            <a:r>
              <a:rPr lang="en-US" dirty="0" smtClean="0"/>
              <a:t>Report Status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46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SQL Basics</a:t>
            </a:r>
          </a:p>
          <a:p>
            <a:r>
              <a:rPr lang="en-US" dirty="0"/>
              <a:t>Clarity Core Tables</a:t>
            </a:r>
          </a:p>
          <a:p>
            <a:r>
              <a:rPr lang="en-US" dirty="0"/>
              <a:t>Investments (Projects, Ideas)</a:t>
            </a:r>
          </a:p>
          <a:p>
            <a:r>
              <a:rPr lang="en-US" dirty="0"/>
              <a:t>Resources / Users</a:t>
            </a:r>
          </a:p>
          <a:p>
            <a:r>
              <a:rPr lang="en-US" dirty="0"/>
              <a:t>Lookups</a:t>
            </a:r>
          </a:p>
          <a:p>
            <a:r>
              <a:rPr lang="en-US" dirty="0"/>
              <a:t>Time Reporting</a:t>
            </a:r>
          </a:p>
          <a:p>
            <a:r>
              <a:rPr lang="en-US" dirty="0"/>
              <a:t>Time </a:t>
            </a:r>
            <a:r>
              <a:rPr lang="en-US" dirty="0" smtClean="0"/>
              <a:t>Slices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25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Queries – Activity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SELECT *</a:t>
            </a:r>
          </a:p>
          <a:p>
            <a:pPr marL="0" indent="0">
              <a:buNone/>
            </a:pPr>
            <a:r>
              <a:rPr lang="en-US" dirty="0"/>
              <a:t>FROM ODF_CA_OBJECT_ID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SELECT </a:t>
            </a:r>
            <a:r>
              <a:rPr lang="en-US" dirty="0" err="1"/>
              <a:t>inv.code</a:t>
            </a:r>
            <a:r>
              <a:rPr lang="en-US" dirty="0"/>
              <a:t>, </a:t>
            </a:r>
            <a:r>
              <a:rPr lang="en-US" dirty="0" err="1"/>
              <a:t>inv.name</a:t>
            </a:r>
            <a:r>
              <a:rPr lang="en-US" dirty="0"/>
              <a:t>, </a:t>
            </a:r>
            <a:r>
              <a:rPr lang="en-US" dirty="0" err="1"/>
              <a:t>rpt.name</a:t>
            </a:r>
            <a:r>
              <a:rPr lang="en-US" dirty="0"/>
              <a:t>, </a:t>
            </a:r>
            <a:r>
              <a:rPr lang="en-US" dirty="0" err="1"/>
              <a:t>rpt.cop_report_status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FROM INV_INVESTMENTS </a:t>
            </a:r>
            <a:r>
              <a:rPr lang="en-US" dirty="0" err="1"/>
              <a:t>inv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INNER JOIN ODF_CA_COP_PRJ_STATUSRPT </a:t>
            </a:r>
            <a:r>
              <a:rPr lang="en-US" dirty="0" err="1"/>
              <a:t>rpt</a:t>
            </a:r>
            <a:r>
              <a:rPr lang="en-US" dirty="0"/>
              <a:t> on </a:t>
            </a:r>
            <a:r>
              <a:rPr lang="en-US" dirty="0" err="1"/>
              <a:t>rpt.odf_parent_id</a:t>
            </a:r>
            <a:r>
              <a:rPr lang="en-US" dirty="0"/>
              <a:t> = </a:t>
            </a:r>
            <a:r>
              <a:rPr lang="en-US" dirty="0" err="1"/>
              <a:t>inv.id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dirty="0" err="1"/>
              <a:t>inv.code</a:t>
            </a:r>
            <a:r>
              <a:rPr lang="en-US" dirty="0"/>
              <a:t> = ‘PRJ5555</a:t>
            </a:r>
            <a:r>
              <a:rPr lang="en-US" dirty="0" smtClean="0"/>
              <a:t>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69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2 Type of Lookups:  Static &amp; Dynamic</a:t>
            </a:r>
          </a:p>
          <a:p>
            <a:pPr lvl="1"/>
            <a:r>
              <a:rPr lang="en-US" dirty="0"/>
              <a:t>Dynamic Lookups are SQL </a:t>
            </a:r>
            <a:r>
              <a:rPr lang="en-US" dirty="0" smtClean="0"/>
              <a:t>based; use </a:t>
            </a:r>
            <a:r>
              <a:rPr lang="en-US" dirty="0"/>
              <a:t>your SQL skills to create a dynamic Lookup</a:t>
            </a:r>
          </a:p>
          <a:p>
            <a:pPr lvl="1"/>
            <a:r>
              <a:rPr lang="en-US" dirty="0"/>
              <a:t>Static Lookups are values that you </a:t>
            </a:r>
            <a:r>
              <a:rPr lang="en-US" dirty="0" smtClean="0"/>
              <a:t>set</a:t>
            </a:r>
            <a:endParaRPr lang="en-US" dirty="0"/>
          </a:p>
          <a:p>
            <a:pPr>
              <a:spcBef>
                <a:spcPts val="2400"/>
              </a:spcBef>
            </a:pPr>
            <a:r>
              <a:rPr lang="en-US" dirty="0"/>
              <a:t>To retrieve these values in a Query, use the following VIEW provided by </a:t>
            </a:r>
            <a:r>
              <a:rPr lang="en-US" dirty="0" smtClean="0"/>
              <a:t>CA PPM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CMN_LOOKUPS_V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59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#4 – Lookups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Retrieve value of Idea Type for a Project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SELECT OBJ_REQUEST_TYPE</a:t>
            </a:r>
          </a:p>
          <a:p>
            <a:pPr marL="457200" lvl="1" indent="0">
              <a:buNone/>
            </a:pPr>
            <a:r>
              <a:rPr lang="en-US" dirty="0"/>
              <a:t>FROM INV_INVESTMENTS </a:t>
            </a:r>
          </a:p>
          <a:p>
            <a:pPr marL="457200" lvl="1" indent="0">
              <a:buNone/>
            </a:pPr>
            <a:r>
              <a:rPr lang="en-US" dirty="0"/>
              <a:t>WHERE CODE = ‘XXXXX’</a:t>
            </a:r>
          </a:p>
          <a:p>
            <a:endParaRPr lang="en-US" dirty="0"/>
          </a:p>
          <a:p>
            <a:r>
              <a:rPr lang="en-US" dirty="0"/>
              <a:t>Result:  </a:t>
            </a:r>
            <a:r>
              <a:rPr lang="en-US" dirty="0" smtClean="0"/>
              <a:t>type200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55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Activity #4 – Lookups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Retrieve the display value of Idea Type for a Project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000" dirty="0"/>
              <a:t>SELECT </a:t>
            </a:r>
            <a:r>
              <a:rPr lang="en-US" sz="2000" dirty="0" err="1"/>
              <a:t>v.NAME</a:t>
            </a: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FROM INV_INVESTMENTS </a:t>
            </a:r>
            <a:r>
              <a:rPr lang="en-US" sz="2000" dirty="0" err="1"/>
              <a:t>inv</a:t>
            </a: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INNER JOIN CMN_LOOKUPS_V v on </a:t>
            </a:r>
            <a:r>
              <a:rPr lang="en-US" sz="2000" dirty="0" err="1"/>
              <a:t>v.LOOKUP_TYPE</a:t>
            </a:r>
            <a:r>
              <a:rPr lang="en-US" sz="2000" dirty="0"/>
              <a:t> = ‘OBJ_IDEA_PROJECT_TYPE’ </a:t>
            </a:r>
          </a:p>
          <a:p>
            <a:pPr marL="457200" lvl="1" indent="0">
              <a:buNone/>
            </a:pPr>
            <a:r>
              <a:rPr lang="en-US" sz="2000" dirty="0"/>
              <a:t>and </a:t>
            </a:r>
            <a:r>
              <a:rPr lang="en-US" sz="2000" dirty="0" err="1"/>
              <a:t>v.LOOKUKP_CODE</a:t>
            </a:r>
            <a:r>
              <a:rPr lang="en-US" sz="2000" dirty="0"/>
              <a:t> = inv. OBJ_REQUEST_TYPE and </a:t>
            </a:r>
            <a:r>
              <a:rPr lang="en-US" sz="2000" dirty="0" err="1"/>
              <a:t>v.LANGUAGE_CODE</a:t>
            </a:r>
            <a:r>
              <a:rPr lang="en-US" sz="2000" dirty="0"/>
              <a:t> = ‘en’</a:t>
            </a:r>
          </a:p>
          <a:p>
            <a:pPr marL="457200" lvl="1" indent="0">
              <a:buNone/>
            </a:pPr>
            <a:r>
              <a:rPr lang="en-US" sz="2000" dirty="0"/>
              <a:t>WHERE </a:t>
            </a:r>
            <a:r>
              <a:rPr lang="en-US" sz="2000" dirty="0" err="1"/>
              <a:t>inv.CODE</a:t>
            </a:r>
            <a:r>
              <a:rPr lang="en-US" sz="2000" dirty="0"/>
              <a:t> = ‘XXXXX’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Result:  Maintenance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33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Timesheet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 smtClean="0"/>
              <a:t>Three main </a:t>
            </a:r>
            <a:r>
              <a:rPr lang="en-US" dirty="0"/>
              <a:t>timesheet </a:t>
            </a:r>
            <a:r>
              <a:rPr lang="en-US" dirty="0" smtClean="0"/>
              <a:t>tables</a:t>
            </a:r>
            <a:endParaRPr lang="en-US" dirty="0"/>
          </a:p>
          <a:p>
            <a:pPr lvl="1"/>
            <a:r>
              <a:rPr lang="en-US" dirty="0"/>
              <a:t>PRTIMESHEET</a:t>
            </a:r>
          </a:p>
          <a:p>
            <a:pPr lvl="1"/>
            <a:r>
              <a:rPr lang="en-US" dirty="0"/>
              <a:t>PRTIMEENTRY</a:t>
            </a:r>
          </a:p>
          <a:p>
            <a:pPr lvl="1"/>
            <a:r>
              <a:rPr lang="en-US" dirty="0"/>
              <a:t>PRTIMEPERIOD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0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Activity #4 – Timesheets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Retrieve all Timesheets where status = Open (Not Submitted yet</a:t>
            </a:r>
            <a:r>
              <a:rPr lang="en-US" dirty="0" smtClean="0"/>
              <a:t>)</a:t>
            </a:r>
            <a:endParaRPr lang="en-US" dirty="0"/>
          </a:p>
          <a:p>
            <a:pPr marL="457200" lvl="1" indent="0">
              <a:spcBef>
                <a:spcPts val="2400"/>
              </a:spcBef>
              <a:buNone/>
            </a:pPr>
            <a:r>
              <a:rPr lang="en-US" sz="2000" dirty="0"/>
              <a:t>SELECT * PRTIMESHEET</a:t>
            </a:r>
          </a:p>
          <a:p>
            <a:pPr marL="457200" lvl="1" indent="0">
              <a:buNone/>
            </a:pPr>
            <a:r>
              <a:rPr lang="en-US" sz="2000" dirty="0"/>
              <a:t>WHERE PRSTATUS = </a:t>
            </a:r>
            <a:r>
              <a:rPr lang="en-US" sz="2000" dirty="0" smtClean="0"/>
              <a:t>0</a:t>
            </a:r>
            <a:endParaRPr lang="en-US" sz="2000" dirty="0"/>
          </a:p>
          <a:p>
            <a:pPr marL="457200" lvl="1" indent="0">
              <a:spcBef>
                <a:spcPts val="2400"/>
              </a:spcBef>
              <a:buNone/>
            </a:pPr>
            <a:r>
              <a:rPr lang="en-US" sz="2000" dirty="0"/>
              <a:t>0 = Open</a:t>
            </a:r>
          </a:p>
          <a:p>
            <a:pPr marL="457200" lvl="1" indent="0">
              <a:buNone/>
            </a:pPr>
            <a:r>
              <a:rPr lang="en-US" sz="2000" dirty="0"/>
              <a:t>1 = SUBMITTED</a:t>
            </a:r>
          </a:p>
          <a:p>
            <a:pPr marL="457200" lvl="1" indent="0">
              <a:buNone/>
            </a:pPr>
            <a:r>
              <a:rPr lang="en-US" sz="2000" dirty="0"/>
              <a:t>2 = RETURNED</a:t>
            </a:r>
          </a:p>
          <a:p>
            <a:pPr marL="457200" lvl="1" indent="0">
              <a:buNone/>
            </a:pPr>
            <a:r>
              <a:rPr lang="en-US" sz="2000" dirty="0"/>
              <a:t>3 = APPROVED</a:t>
            </a:r>
          </a:p>
          <a:p>
            <a:pPr marL="457200" lvl="1" indent="0">
              <a:buNone/>
            </a:pPr>
            <a:r>
              <a:rPr lang="en-US" sz="2000" dirty="0"/>
              <a:t>4 = POSTED</a:t>
            </a:r>
          </a:p>
          <a:p>
            <a:pPr marL="457200" lvl="1" indent="0">
              <a:buNone/>
            </a:pPr>
            <a:r>
              <a:rPr lang="en-US" sz="2000" dirty="0"/>
              <a:t>5 = </a:t>
            </a:r>
            <a:r>
              <a:rPr lang="en-US" sz="2000" dirty="0" smtClean="0"/>
              <a:t>ADJUSTED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235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Slice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431800" y="1196753"/>
            <a:ext cx="4052563" cy="4752527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800"/>
              </a:spcBef>
            </a:pPr>
            <a:r>
              <a:rPr lang="en-US" dirty="0"/>
              <a:t>Time and Hour metrics are stored as blobs and are unreadable in the day to day production tables </a:t>
            </a:r>
          </a:p>
          <a:p>
            <a:pPr>
              <a:spcBef>
                <a:spcPts val="1800"/>
              </a:spcBef>
            </a:pPr>
            <a:r>
              <a:rPr lang="en-US" dirty="0"/>
              <a:t>Time Slice tables open a window to this data for viewing</a:t>
            </a:r>
          </a:p>
          <a:p>
            <a:pPr>
              <a:spcBef>
                <a:spcPts val="1800"/>
              </a:spcBef>
            </a:pPr>
            <a:r>
              <a:rPr lang="en-US" dirty="0"/>
              <a:t>These views allow </a:t>
            </a:r>
            <a:r>
              <a:rPr lang="en-US" dirty="0" smtClean="0"/>
              <a:t>CA PPM to </a:t>
            </a:r>
            <a:r>
              <a:rPr lang="en-US" dirty="0"/>
              <a:t>group data into Weeks, Months, </a:t>
            </a:r>
            <a:r>
              <a:rPr lang="en-US" dirty="0" smtClean="0"/>
              <a:t>Quarters, etc.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dirty="0"/>
              <a:t>This grouping allows for more efficient queries</a:t>
            </a:r>
          </a:p>
          <a:p>
            <a:pPr>
              <a:spcBef>
                <a:spcPts val="1800"/>
              </a:spcBef>
            </a:pPr>
            <a:r>
              <a:rPr lang="en-US" dirty="0"/>
              <a:t>Need to tell it what slice you are going </a:t>
            </a:r>
            <a:r>
              <a:rPr lang="en-US" dirty="0" smtClean="0"/>
              <a:t>after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573301" y="2104672"/>
            <a:ext cx="4170545" cy="2066544"/>
            <a:chOff x="4282281" y="1936836"/>
            <a:chExt cx="4170545" cy="2066544"/>
          </a:xfrm>
        </p:grpSpPr>
        <p:grpSp>
          <p:nvGrpSpPr>
            <p:cNvPr id="8" name="Group 7"/>
            <p:cNvGrpSpPr/>
            <p:nvPr/>
          </p:nvGrpSpPr>
          <p:grpSpPr>
            <a:xfrm>
              <a:off x="6349924" y="1937540"/>
              <a:ext cx="2102902" cy="2065135"/>
              <a:chOff x="6349924" y="1931583"/>
              <a:chExt cx="2102902" cy="2065135"/>
            </a:xfrm>
          </p:grpSpPr>
          <p:sp>
            <p:nvSpPr>
              <p:cNvPr id="4" name="Rounded Rectangle 3"/>
              <p:cNvSpPr/>
              <p:nvPr/>
            </p:nvSpPr>
            <p:spPr bwMode="auto">
              <a:xfrm>
                <a:off x="6349924" y="1931583"/>
                <a:ext cx="2102902" cy="914400"/>
              </a:xfrm>
              <a:prstGeom prst="roundRect">
                <a:avLst/>
              </a:prstGeom>
              <a:solidFill>
                <a:srgbClr val="0070C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rgbClr val="FF0000"/>
                  </a:buClr>
                  <a:buFont typeface="Wingdings 3" pitchFamily="18" charset="2"/>
                  <a:buNone/>
                  <a:defRPr/>
                </a:pPr>
                <a:r>
                  <a:rPr lang="en-US" sz="1500" dirty="0">
                    <a:solidFill>
                      <a:schemeClr val="bg1"/>
                    </a:solidFill>
                  </a:rPr>
                  <a:t>Time Slice Management</a:t>
                </a:r>
              </a:p>
              <a:p>
                <a:pPr algn="ctr">
                  <a:spcBef>
                    <a:spcPct val="20000"/>
                  </a:spcBef>
                  <a:buClr>
                    <a:srgbClr val="FF0000"/>
                  </a:buClr>
                  <a:buFont typeface="Wingdings 3" pitchFamily="18" charset="2"/>
                  <a:buNone/>
                  <a:defRPr/>
                </a:pPr>
                <a:r>
                  <a:rPr lang="en-US" sz="1500" dirty="0">
                    <a:solidFill>
                      <a:schemeClr val="bg1"/>
                    </a:solidFill>
                  </a:rPr>
                  <a:t>prj_blb_slicerequests</a:t>
                </a:r>
              </a:p>
            </p:txBody>
          </p:sp>
          <p:sp>
            <p:nvSpPr>
              <p:cNvPr id="5" name="Rounded Rectangle 4"/>
              <p:cNvSpPr/>
              <p:nvPr/>
            </p:nvSpPr>
            <p:spPr bwMode="auto">
              <a:xfrm>
                <a:off x="6349924" y="3082318"/>
                <a:ext cx="2102902" cy="914400"/>
              </a:xfrm>
              <a:prstGeom prst="roundRect">
                <a:avLst/>
              </a:prstGeom>
              <a:solidFill>
                <a:srgbClr val="0070C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rgbClr val="FF0000"/>
                  </a:buClr>
                  <a:buFont typeface="Wingdings 3" pitchFamily="18" charset="2"/>
                  <a:buNone/>
                  <a:defRPr/>
                </a:pPr>
                <a:r>
                  <a:rPr lang="en-US" sz="1500" dirty="0">
                    <a:solidFill>
                      <a:schemeClr val="bg1"/>
                    </a:solidFill>
                  </a:rPr>
                  <a:t>Time Slice Management Detail</a:t>
                </a:r>
              </a:p>
              <a:p>
                <a:pPr algn="ctr">
                  <a:spcBef>
                    <a:spcPct val="20000"/>
                  </a:spcBef>
                  <a:buClr>
                    <a:srgbClr val="FF0000"/>
                  </a:buClr>
                  <a:buFont typeface="Wingdings 3" pitchFamily="18" charset="2"/>
                  <a:buNone/>
                  <a:defRPr/>
                </a:pPr>
                <a:r>
                  <a:rPr lang="en-US" sz="1500" dirty="0">
                    <a:solidFill>
                      <a:schemeClr val="bg1"/>
                    </a:solidFill>
                  </a:rPr>
                  <a:t>prj_blb_slices</a:t>
                </a:r>
              </a:p>
            </p:txBody>
          </p:sp>
        </p:grpSp>
        <p:sp>
          <p:nvSpPr>
            <p:cNvPr id="6" name="Trapezoid 5"/>
            <p:cNvSpPr/>
            <p:nvPr/>
          </p:nvSpPr>
          <p:spPr bwMode="auto">
            <a:xfrm rot="16200000">
              <a:off x="5143450" y="2717618"/>
              <a:ext cx="2066544" cy="504980"/>
            </a:xfrm>
            <a:prstGeom prst="trapezoid">
              <a:avLst>
                <a:gd name="adj" fmla="val 119533"/>
              </a:avLst>
            </a:prstGeom>
            <a:solidFill>
              <a:srgbClr val="92D05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marL="227013" indent="-227013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Char char="}"/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4282281" y="2505629"/>
              <a:ext cx="1692325" cy="934119"/>
            </a:xfrm>
            <a:prstGeom prst="roundRect">
              <a:avLst/>
            </a:prstGeom>
            <a:solidFill>
              <a:srgbClr val="92D05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b="1" dirty="0">
                  <a:solidFill>
                    <a:schemeClr val="tx1"/>
                  </a:solidFill>
                </a:rPr>
                <a:t>Time Slice Tables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139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590678" y="1937743"/>
            <a:ext cx="27977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Phone</a:t>
            </a:r>
          </a:p>
          <a:p>
            <a:r>
              <a:rPr lang="en-US" dirty="0" smtClean="0"/>
              <a:t>888.813.0444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400" b="1" dirty="0" smtClean="0"/>
              <a:t>Email</a:t>
            </a:r>
          </a:p>
          <a:p>
            <a:r>
              <a:rPr lang="en-US" dirty="0" smtClean="0">
                <a:hlinkClick r:id="rId2"/>
              </a:rPr>
              <a:t>info@regouniversity.com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sz="2400" b="1" dirty="0" smtClean="0"/>
              <a:t>Website</a:t>
            </a:r>
          </a:p>
          <a:p>
            <a:r>
              <a:rPr lang="en-US" dirty="0" smtClean="0">
                <a:hlinkClick r:id="rId3"/>
              </a:rPr>
              <a:t>www.regouniversity.com</a:t>
            </a:r>
            <a:r>
              <a:rPr lang="en-US" dirty="0" smtClean="0"/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60031" y="4453743"/>
            <a:ext cx="505988" cy="360040"/>
            <a:chOff x="1639888" y="1628775"/>
            <a:chExt cx="393700" cy="301626"/>
          </a:xfrm>
          <a:solidFill>
            <a:srgbClr val="11499B"/>
          </a:solidFill>
        </p:grpSpPr>
        <p:sp>
          <p:nvSpPr>
            <p:cNvPr id="5" name="Freeform 12"/>
            <p:cNvSpPr>
              <a:spLocks noEditPoints="1"/>
            </p:cNvSpPr>
            <p:nvPr/>
          </p:nvSpPr>
          <p:spPr bwMode="auto">
            <a:xfrm>
              <a:off x="1681163" y="1628775"/>
              <a:ext cx="311150" cy="206375"/>
            </a:xfrm>
            <a:custGeom>
              <a:avLst/>
              <a:gdLst>
                <a:gd name="T0" fmla="*/ 586 w 586"/>
                <a:gd name="T1" fmla="*/ 34 h 389"/>
                <a:gd name="T2" fmla="*/ 585 w 586"/>
                <a:gd name="T3" fmla="*/ 27 h 389"/>
                <a:gd name="T4" fmla="*/ 584 w 586"/>
                <a:gd name="T5" fmla="*/ 19 h 389"/>
                <a:gd name="T6" fmla="*/ 580 w 586"/>
                <a:gd name="T7" fmla="*/ 14 h 389"/>
                <a:gd name="T8" fmla="*/ 577 w 586"/>
                <a:gd name="T9" fmla="*/ 9 h 389"/>
                <a:gd name="T10" fmla="*/ 573 w 586"/>
                <a:gd name="T11" fmla="*/ 6 h 389"/>
                <a:gd name="T12" fmla="*/ 567 w 586"/>
                <a:gd name="T13" fmla="*/ 2 h 389"/>
                <a:gd name="T14" fmla="*/ 559 w 586"/>
                <a:gd name="T15" fmla="*/ 1 h 389"/>
                <a:gd name="T16" fmla="*/ 552 w 586"/>
                <a:gd name="T17" fmla="*/ 0 h 389"/>
                <a:gd name="T18" fmla="*/ 35 w 586"/>
                <a:gd name="T19" fmla="*/ 0 h 389"/>
                <a:gd name="T20" fmla="*/ 26 w 586"/>
                <a:gd name="T21" fmla="*/ 1 h 389"/>
                <a:gd name="T22" fmla="*/ 19 w 586"/>
                <a:gd name="T23" fmla="*/ 2 h 389"/>
                <a:gd name="T24" fmla="*/ 14 w 586"/>
                <a:gd name="T25" fmla="*/ 6 h 389"/>
                <a:gd name="T26" fmla="*/ 8 w 586"/>
                <a:gd name="T27" fmla="*/ 9 h 389"/>
                <a:gd name="T28" fmla="*/ 5 w 586"/>
                <a:gd name="T29" fmla="*/ 14 h 389"/>
                <a:gd name="T30" fmla="*/ 2 w 586"/>
                <a:gd name="T31" fmla="*/ 19 h 389"/>
                <a:gd name="T32" fmla="*/ 1 w 586"/>
                <a:gd name="T33" fmla="*/ 27 h 389"/>
                <a:gd name="T34" fmla="*/ 0 w 586"/>
                <a:gd name="T35" fmla="*/ 34 h 389"/>
                <a:gd name="T36" fmla="*/ 0 w 586"/>
                <a:gd name="T37" fmla="*/ 389 h 389"/>
                <a:gd name="T38" fmla="*/ 586 w 586"/>
                <a:gd name="T39" fmla="*/ 389 h 389"/>
                <a:gd name="T40" fmla="*/ 586 w 586"/>
                <a:gd name="T41" fmla="*/ 34 h 389"/>
                <a:gd name="T42" fmla="*/ 538 w 586"/>
                <a:gd name="T43" fmla="*/ 342 h 389"/>
                <a:gd name="T44" fmla="*/ 48 w 586"/>
                <a:gd name="T45" fmla="*/ 342 h 389"/>
                <a:gd name="T46" fmla="*/ 48 w 586"/>
                <a:gd name="T47" fmla="*/ 48 h 389"/>
                <a:gd name="T48" fmla="*/ 538 w 586"/>
                <a:gd name="T49" fmla="*/ 48 h 389"/>
                <a:gd name="T50" fmla="*/ 538 w 586"/>
                <a:gd name="T51" fmla="*/ 34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6" h="389">
                  <a:moveTo>
                    <a:pt x="586" y="34"/>
                  </a:moveTo>
                  <a:lnTo>
                    <a:pt x="585" y="27"/>
                  </a:lnTo>
                  <a:lnTo>
                    <a:pt x="584" y="19"/>
                  </a:lnTo>
                  <a:lnTo>
                    <a:pt x="580" y="14"/>
                  </a:lnTo>
                  <a:lnTo>
                    <a:pt x="577" y="9"/>
                  </a:lnTo>
                  <a:lnTo>
                    <a:pt x="573" y="6"/>
                  </a:lnTo>
                  <a:lnTo>
                    <a:pt x="567" y="2"/>
                  </a:lnTo>
                  <a:lnTo>
                    <a:pt x="559" y="1"/>
                  </a:lnTo>
                  <a:lnTo>
                    <a:pt x="552" y="0"/>
                  </a:lnTo>
                  <a:lnTo>
                    <a:pt x="35" y="0"/>
                  </a:lnTo>
                  <a:lnTo>
                    <a:pt x="26" y="1"/>
                  </a:lnTo>
                  <a:lnTo>
                    <a:pt x="19" y="2"/>
                  </a:lnTo>
                  <a:lnTo>
                    <a:pt x="14" y="6"/>
                  </a:lnTo>
                  <a:lnTo>
                    <a:pt x="8" y="9"/>
                  </a:lnTo>
                  <a:lnTo>
                    <a:pt x="5" y="14"/>
                  </a:lnTo>
                  <a:lnTo>
                    <a:pt x="2" y="19"/>
                  </a:lnTo>
                  <a:lnTo>
                    <a:pt x="1" y="27"/>
                  </a:lnTo>
                  <a:lnTo>
                    <a:pt x="0" y="34"/>
                  </a:lnTo>
                  <a:lnTo>
                    <a:pt x="0" y="389"/>
                  </a:lnTo>
                  <a:lnTo>
                    <a:pt x="586" y="389"/>
                  </a:lnTo>
                  <a:lnTo>
                    <a:pt x="586" y="34"/>
                  </a:lnTo>
                  <a:close/>
                  <a:moveTo>
                    <a:pt x="538" y="342"/>
                  </a:moveTo>
                  <a:lnTo>
                    <a:pt x="48" y="342"/>
                  </a:lnTo>
                  <a:lnTo>
                    <a:pt x="48" y="48"/>
                  </a:lnTo>
                  <a:lnTo>
                    <a:pt x="538" y="48"/>
                  </a:lnTo>
                  <a:lnTo>
                    <a:pt x="538" y="3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" name="Freeform 13"/>
            <p:cNvSpPr>
              <a:spLocks noEditPoints="1"/>
            </p:cNvSpPr>
            <p:nvPr/>
          </p:nvSpPr>
          <p:spPr bwMode="auto">
            <a:xfrm>
              <a:off x="1639888" y="1852613"/>
              <a:ext cx="393700" cy="44450"/>
            </a:xfrm>
            <a:custGeom>
              <a:avLst/>
              <a:gdLst>
                <a:gd name="T0" fmla="*/ 665 w 744"/>
                <a:gd name="T1" fmla="*/ 0 h 86"/>
                <a:gd name="T2" fmla="*/ 79 w 744"/>
                <a:gd name="T3" fmla="*/ 0 h 86"/>
                <a:gd name="T4" fmla="*/ 0 w 744"/>
                <a:gd name="T5" fmla="*/ 86 h 86"/>
                <a:gd name="T6" fmla="*/ 744 w 744"/>
                <a:gd name="T7" fmla="*/ 86 h 86"/>
                <a:gd name="T8" fmla="*/ 665 w 744"/>
                <a:gd name="T9" fmla="*/ 0 h 86"/>
                <a:gd name="T10" fmla="*/ 285 w 744"/>
                <a:gd name="T11" fmla="*/ 59 h 86"/>
                <a:gd name="T12" fmla="*/ 317 w 744"/>
                <a:gd name="T13" fmla="*/ 27 h 86"/>
                <a:gd name="T14" fmla="*/ 427 w 744"/>
                <a:gd name="T15" fmla="*/ 27 h 86"/>
                <a:gd name="T16" fmla="*/ 459 w 744"/>
                <a:gd name="T17" fmla="*/ 59 h 86"/>
                <a:gd name="T18" fmla="*/ 285 w 744"/>
                <a:gd name="T19" fmla="*/ 5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4" h="86">
                  <a:moveTo>
                    <a:pt x="665" y="0"/>
                  </a:moveTo>
                  <a:lnTo>
                    <a:pt x="79" y="0"/>
                  </a:lnTo>
                  <a:lnTo>
                    <a:pt x="0" y="86"/>
                  </a:lnTo>
                  <a:lnTo>
                    <a:pt x="744" y="86"/>
                  </a:lnTo>
                  <a:lnTo>
                    <a:pt x="665" y="0"/>
                  </a:lnTo>
                  <a:close/>
                  <a:moveTo>
                    <a:pt x="285" y="59"/>
                  </a:moveTo>
                  <a:lnTo>
                    <a:pt x="317" y="27"/>
                  </a:lnTo>
                  <a:lnTo>
                    <a:pt x="427" y="27"/>
                  </a:lnTo>
                  <a:lnTo>
                    <a:pt x="459" y="59"/>
                  </a:lnTo>
                  <a:lnTo>
                    <a:pt x="285" y="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14"/>
            <p:cNvSpPr>
              <a:spLocks/>
            </p:cNvSpPr>
            <p:nvPr/>
          </p:nvSpPr>
          <p:spPr bwMode="auto">
            <a:xfrm>
              <a:off x="1639888" y="1912938"/>
              <a:ext cx="393700" cy="17463"/>
            </a:xfrm>
            <a:custGeom>
              <a:avLst/>
              <a:gdLst>
                <a:gd name="T0" fmla="*/ 24 w 744"/>
                <a:gd name="T1" fmla="*/ 32 h 32"/>
                <a:gd name="T2" fmla="*/ 61 w 744"/>
                <a:gd name="T3" fmla="*/ 32 h 32"/>
                <a:gd name="T4" fmla="*/ 141 w 744"/>
                <a:gd name="T5" fmla="*/ 32 h 32"/>
                <a:gd name="T6" fmla="*/ 251 w 744"/>
                <a:gd name="T7" fmla="*/ 32 h 32"/>
                <a:gd name="T8" fmla="*/ 374 w 744"/>
                <a:gd name="T9" fmla="*/ 32 h 32"/>
                <a:gd name="T10" fmla="*/ 497 w 744"/>
                <a:gd name="T11" fmla="*/ 32 h 32"/>
                <a:gd name="T12" fmla="*/ 606 w 744"/>
                <a:gd name="T13" fmla="*/ 32 h 32"/>
                <a:gd name="T14" fmla="*/ 685 w 744"/>
                <a:gd name="T15" fmla="*/ 32 h 32"/>
                <a:gd name="T16" fmla="*/ 720 w 744"/>
                <a:gd name="T17" fmla="*/ 32 h 32"/>
                <a:gd name="T18" fmla="*/ 723 w 744"/>
                <a:gd name="T19" fmla="*/ 32 h 32"/>
                <a:gd name="T20" fmla="*/ 727 w 744"/>
                <a:gd name="T21" fmla="*/ 31 h 32"/>
                <a:gd name="T22" fmla="*/ 730 w 744"/>
                <a:gd name="T23" fmla="*/ 29 h 32"/>
                <a:gd name="T24" fmla="*/ 733 w 744"/>
                <a:gd name="T25" fmla="*/ 27 h 32"/>
                <a:gd name="T26" fmla="*/ 737 w 744"/>
                <a:gd name="T27" fmla="*/ 21 h 32"/>
                <a:gd name="T28" fmla="*/ 739 w 744"/>
                <a:gd name="T29" fmla="*/ 16 h 32"/>
                <a:gd name="T30" fmla="*/ 743 w 744"/>
                <a:gd name="T31" fmla="*/ 5 h 32"/>
                <a:gd name="T32" fmla="*/ 744 w 744"/>
                <a:gd name="T33" fmla="*/ 0 h 32"/>
                <a:gd name="T34" fmla="*/ 0 w 744"/>
                <a:gd name="T35" fmla="*/ 0 h 32"/>
                <a:gd name="T36" fmla="*/ 1 w 744"/>
                <a:gd name="T37" fmla="*/ 5 h 32"/>
                <a:gd name="T38" fmla="*/ 3 w 744"/>
                <a:gd name="T39" fmla="*/ 16 h 32"/>
                <a:gd name="T40" fmla="*/ 6 w 744"/>
                <a:gd name="T41" fmla="*/ 21 h 32"/>
                <a:gd name="T42" fmla="*/ 11 w 744"/>
                <a:gd name="T43" fmla="*/ 27 h 32"/>
                <a:gd name="T44" fmla="*/ 13 w 744"/>
                <a:gd name="T45" fmla="*/ 29 h 32"/>
                <a:gd name="T46" fmla="*/ 16 w 744"/>
                <a:gd name="T47" fmla="*/ 31 h 32"/>
                <a:gd name="T48" fmla="*/ 20 w 744"/>
                <a:gd name="T49" fmla="*/ 32 h 32"/>
                <a:gd name="T50" fmla="*/ 24 w 744"/>
                <a:gd name="T5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4" h="32">
                  <a:moveTo>
                    <a:pt x="24" y="32"/>
                  </a:moveTo>
                  <a:lnTo>
                    <a:pt x="61" y="32"/>
                  </a:lnTo>
                  <a:lnTo>
                    <a:pt x="141" y="32"/>
                  </a:lnTo>
                  <a:lnTo>
                    <a:pt x="251" y="32"/>
                  </a:lnTo>
                  <a:lnTo>
                    <a:pt x="374" y="32"/>
                  </a:lnTo>
                  <a:lnTo>
                    <a:pt x="497" y="32"/>
                  </a:lnTo>
                  <a:lnTo>
                    <a:pt x="606" y="32"/>
                  </a:lnTo>
                  <a:lnTo>
                    <a:pt x="685" y="32"/>
                  </a:lnTo>
                  <a:lnTo>
                    <a:pt x="720" y="32"/>
                  </a:lnTo>
                  <a:lnTo>
                    <a:pt x="723" y="32"/>
                  </a:lnTo>
                  <a:lnTo>
                    <a:pt x="727" y="31"/>
                  </a:lnTo>
                  <a:lnTo>
                    <a:pt x="730" y="29"/>
                  </a:lnTo>
                  <a:lnTo>
                    <a:pt x="733" y="27"/>
                  </a:lnTo>
                  <a:lnTo>
                    <a:pt x="737" y="21"/>
                  </a:lnTo>
                  <a:lnTo>
                    <a:pt x="739" y="16"/>
                  </a:lnTo>
                  <a:lnTo>
                    <a:pt x="743" y="5"/>
                  </a:lnTo>
                  <a:lnTo>
                    <a:pt x="744" y="0"/>
                  </a:lnTo>
                  <a:lnTo>
                    <a:pt x="0" y="0"/>
                  </a:lnTo>
                  <a:lnTo>
                    <a:pt x="1" y="5"/>
                  </a:lnTo>
                  <a:lnTo>
                    <a:pt x="3" y="16"/>
                  </a:lnTo>
                  <a:lnTo>
                    <a:pt x="6" y="21"/>
                  </a:lnTo>
                  <a:lnTo>
                    <a:pt x="11" y="27"/>
                  </a:lnTo>
                  <a:lnTo>
                    <a:pt x="13" y="29"/>
                  </a:lnTo>
                  <a:lnTo>
                    <a:pt x="16" y="31"/>
                  </a:lnTo>
                  <a:lnTo>
                    <a:pt x="20" y="32"/>
                  </a:lnTo>
                  <a:lnTo>
                    <a:pt x="24" y="3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" name="Freeform 53"/>
          <p:cNvSpPr>
            <a:spLocks noEditPoints="1"/>
          </p:cNvSpPr>
          <p:nvPr/>
        </p:nvSpPr>
        <p:spPr bwMode="auto">
          <a:xfrm>
            <a:off x="4932039" y="3301615"/>
            <a:ext cx="360040" cy="226164"/>
          </a:xfrm>
          <a:custGeom>
            <a:avLst/>
            <a:gdLst>
              <a:gd name="T0" fmla="*/ 16113 w 16156"/>
              <a:gd name="T1" fmla="*/ 10223 h 10920"/>
              <a:gd name="T2" fmla="*/ 16133 w 16156"/>
              <a:gd name="T3" fmla="*/ 10148 h 10920"/>
              <a:gd name="T4" fmla="*/ 16147 w 16156"/>
              <a:gd name="T5" fmla="*/ 10071 h 10920"/>
              <a:gd name="T6" fmla="*/ 16155 w 16156"/>
              <a:gd name="T7" fmla="*/ 9992 h 10920"/>
              <a:gd name="T8" fmla="*/ 16156 w 16156"/>
              <a:gd name="T9" fmla="*/ 969 h 10920"/>
              <a:gd name="T10" fmla="*/ 16152 w 16156"/>
              <a:gd name="T11" fmla="*/ 893 h 10920"/>
              <a:gd name="T12" fmla="*/ 16142 w 16156"/>
              <a:gd name="T13" fmla="*/ 818 h 10920"/>
              <a:gd name="T14" fmla="*/ 16126 w 16156"/>
              <a:gd name="T15" fmla="*/ 746 h 10920"/>
              <a:gd name="T16" fmla="*/ 16106 w 16156"/>
              <a:gd name="T17" fmla="*/ 675 h 10920"/>
              <a:gd name="T18" fmla="*/ 16100 w 16156"/>
              <a:gd name="T19" fmla="*/ 10260 h 10920"/>
              <a:gd name="T20" fmla="*/ 39 w 16156"/>
              <a:gd name="T21" fmla="*/ 711 h 10920"/>
              <a:gd name="T22" fmla="*/ 21 w 16156"/>
              <a:gd name="T23" fmla="*/ 782 h 10920"/>
              <a:gd name="T24" fmla="*/ 8 w 16156"/>
              <a:gd name="T25" fmla="*/ 855 h 10920"/>
              <a:gd name="T26" fmla="*/ 1 w 16156"/>
              <a:gd name="T27" fmla="*/ 930 h 10920"/>
              <a:gd name="T28" fmla="*/ 0 w 16156"/>
              <a:gd name="T29" fmla="*/ 9951 h 10920"/>
              <a:gd name="T30" fmla="*/ 4 w 16156"/>
              <a:gd name="T31" fmla="*/ 10031 h 10920"/>
              <a:gd name="T32" fmla="*/ 15 w 16156"/>
              <a:gd name="T33" fmla="*/ 10110 h 10920"/>
              <a:gd name="T34" fmla="*/ 32 w 16156"/>
              <a:gd name="T35" fmla="*/ 10186 h 10920"/>
              <a:gd name="T36" fmla="*/ 56 w 16156"/>
              <a:gd name="T37" fmla="*/ 10260 h 10920"/>
              <a:gd name="T38" fmla="*/ 50 w 16156"/>
              <a:gd name="T39" fmla="*/ 675 h 10920"/>
              <a:gd name="T40" fmla="*/ 15222 w 16156"/>
              <a:gd name="T41" fmla="*/ 10919 h 10920"/>
              <a:gd name="T42" fmla="*/ 15289 w 16156"/>
              <a:gd name="T43" fmla="*/ 10913 h 10920"/>
              <a:gd name="T44" fmla="*/ 15354 w 16156"/>
              <a:gd name="T45" fmla="*/ 10903 h 10920"/>
              <a:gd name="T46" fmla="*/ 15418 w 16156"/>
              <a:gd name="T47" fmla="*/ 10888 h 10920"/>
              <a:gd name="T48" fmla="*/ 10133 w 16156"/>
              <a:gd name="T49" fmla="*/ 5765 h 10920"/>
              <a:gd name="T50" fmla="*/ 6026 w 16156"/>
              <a:gd name="T51" fmla="*/ 5768 h 10920"/>
              <a:gd name="T52" fmla="*/ 738 w 16156"/>
              <a:gd name="T53" fmla="*/ 10888 h 10920"/>
              <a:gd name="T54" fmla="*/ 802 w 16156"/>
              <a:gd name="T55" fmla="*/ 10903 h 10920"/>
              <a:gd name="T56" fmla="*/ 867 w 16156"/>
              <a:gd name="T57" fmla="*/ 10913 h 10920"/>
              <a:gd name="T58" fmla="*/ 934 w 16156"/>
              <a:gd name="T59" fmla="*/ 10919 h 10920"/>
              <a:gd name="T60" fmla="*/ 15189 w 16156"/>
              <a:gd name="T61" fmla="*/ 10920 h 10920"/>
              <a:gd name="T62" fmla="*/ 9465 w 16156"/>
              <a:gd name="T63" fmla="*/ 5153 h 10920"/>
              <a:gd name="T64" fmla="*/ 15460 w 16156"/>
              <a:gd name="T65" fmla="*/ 44 h 10920"/>
              <a:gd name="T66" fmla="*/ 15395 w 16156"/>
              <a:gd name="T67" fmla="*/ 26 h 10920"/>
              <a:gd name="T68" fmla="*/ 15327 w 16156"/>
              <a:gd name="T69" fmla="*/ 12 h 10920"/>
              <a:gd name="T70" fmla="*/ 15258 w 16156"/>
              <a:gd name="T71" fmla="*/ 3 h 10920"/>
              <a:gd name="T72" fmla="*/ 15189 w 16156"/>
              <a:gd name="T73" fmla="*/ 0 h 10920"/>
              <a:gd name="T74" fmla="*/ 932 w 16156"/>
              <a:gd name="T75" fmla="*/ 1 h 10920"/>
              <a:gd name="T76" fmla="*/ 862 w 16156"/>
              <a:gd name="T77" fmla="*/ 7 h 10920"/>
              <a:gd name="T78" fmla="*/ 795 w 16156"/>
              <a:gd name="T79" fmla="*/ 19 h 10920"/>
              <a:gd name="T80" fmla="*/ 728 w 16156"/>
              <a:gd name="T81" fmla="*/ 34 h 10920"/>
              <a:gd name="T82" fmla="*/ 5991 w 16156"/>
              <a:gd name="T83" fmla="*/ 4582 h 10920"/>
              <a:gd name="T84" fmla="*/ 8078 w 16156"/>
              <a:gd name="T85" fmla="*/ 6283 h 10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156" h="10920">
                <a:moveTo>
                  <a:pt x="16100" y="10260"/>
                </a:moveTo>
                <a:lnTo>
                  <a:pt x="16113" y="10223"/>
                </a:lnTo>
                <a:lnTo>
                  <a:pt x="16124" y="10186"/>
                </a:lnTo>
                <a:lnTo>
                  <a:pt x="16133" y="10148"/>
                </a:lnTo>
                <a:lnTo>
                  <a:pt x="16141" y="10109"/>
                </a:lnTo>
                <a:lnTo>
                  <a:pt x="16147" y="10071"/>
                </a:lnTo>
                <a:lnTo>
                  <a:pt x="16152" y="10031"/>
                </a:lnTo>
                <a:lnTo>
                  <a:pt x="16155" y="9992"/>
                </a:lnTo>
                <a:lnTo>
                  <a:pt x="16156" y="9951"/>
                </a:lnTo>
                <a:lnTo>
                  <a:pt x="16156" y="969"/>
                </a:lnTo>
                <a:lnTo>
                  <a:pt x="16155" y="930"/>
                </a:lnTo>
                <a:lnTo>
                  <a:pt x="16152" y="893"/>
                </a:lnTo>
                <a:lnTo>
                  <a:pt x="16148" y="855"/>
                </a:lnTo>
                <a:lnTo>
                  <a:pt x="16142" y="818"/>
                </a:lnTo>
                <a:lnTo>
                  <a:pt x="16135" y="782"/>
                </a:lnTo>
                <a:lnTo>
                  <a:pt x="16126" y="746"/>
                </a:lnTo>
                <a:lnTo>
                  <a:pt x="16117" y="711"/>
                </a:lnTo>
                <a:lnTo>
                  <a:pt x="16106" y="675"/>
                </a:lnTo>
                <a:lnTo>
                  <a:pt x="10836" y="5193"/>
                </a:lnTo>
                <a:lnTo>
                  <a:pt x="16100" y="10260"/>
                </a:lnTo>
                <a:close/>
                <a:moveTo>
                  <a:pt x="50" y="675"/>
                </a:moveTo>
                <a:lnTo>
                  <a:pt x="39" y="711"/>
                </a:lnTo>
                <a:lnTo>
                  <a:pt x="30" y="746"/>
                </a:lnTo>
                <a:lnTo>
                  <a:pt x="21" y="782"/>
                </a:lnTo>
                <a:lnTo>
                  <a:pt x="14" y="818"/>
                </a:lnTo>
                <a:lnTo>
                  <a:pt x="8" y="855"/>
                </a:lnTo>
                <a:lnTo>
                  <a:pt x="4" y="893"/>
                </a:lnTo>
                <a:lnTo>
                  <a:pt x="1" y="930"/>
                </a:lnTo>
                <a:lnTo>
                  <a:pt x="0" y="969"/>
                </a:lnTo>
                <a:lnTo>
                  <a:pt x="0" y="9951"/>
                </a:lnTo>
                <a:lnTo>
                  <a:pt x="1" y="9992"/>
                </a:lnTo>
                <a:lnTo>
                  <a:pt x="4" y="10031"/>
                </a:lnTo>
                <a:lnTo>
                  <a:pt x="9" y="10071"/>
                </a:lnTo>
                <a:lnTo>
                  <a:pt x="15" y="10110"/>
                </a:lnTo>
                <a:lnTo>
                  <a:pt x="23" y="10148"/>
                </a:lnTo>
                <a:lnTo>
                  <a:pt x="32" y="10186"/>
                </a:lnTo>
                <a:lnTo>
                  <a:pt x="43" y="10223"/>
                </a:lnTo>
                <a:lnTo>
                  <a:pt x="56" y="10260"/>
                </a:lnTo>
                <a:lnTo>
                  <a:pt x="5323" y="5196"/>
                </a:lnTo>
                <a:lnTo>
                  <a:pt x="50" y="675"/>
                </a:lnTo>
                <a:close/>
                <a:moveTo>
                  <a:pt x="15189" y="10920"/>
                </a:moveTo>
                <a:lnTo>
                  <a:pt x="15222" y="10919"/>
                </a:lnTo>
                <a:lnTo>
                  <a:pt x="15256" y="10917"/>
                </a:lnTo>
                <a:lnTo>
                  <a:pt x="15289" y="10913"/>
                </a:lnTo>
                <a:lnTo>
                  <a:pt x="15322" y="10909"/>
                </a:lnTo>
                <a:lnTo>
                  <a:pt x="15354" y="10903"/>
                </a:lnTo>
                <a:lnTo>
                  <a:pt x="15387" y="10896"/>
                </a:lnTo>
                <a:lnTo>
                  <a:pt x="15418" y="10888"/>
                </a:lnTo>
                <a:lnTo>
                  <a:pt x="15449" y="10880"/>
                </a:lnTo>
                <a:lnTo>
                  <a:pt x="10133" y="5765"/>
                </a:lnTo>
                <a:lnTo>
                  <a:pt x="8078" y="7440"/>
                </a:lnTo>
                <a:lnTo>
                  <a:pt x="6026" y="5768"/>
                </a:lnTo>
                <a:lnTo>
                  <a:pt x="707" y="10880"/>
                </a:lnTo>
                <a:lnTo>
                  <a:pt x="738" y="10888"/>
                </a:lnTo>
                <a:lnTo>
                  <a:pt x="770" y="10896"/>
                </a:lnTo>
                <a:lnTo>
                  <a:pt x="802" y="10903"/>
                </a:lnTo>
                <a:lnTo>
                  <a:pt x="834" y="10909"/>
                </a:lnTo>
                <a:lnTo>
                  <a:pt x="867" y="10913"/>
                </a:lnTo>
                <a:lnTo>
                  <a:pt x="901" y="10917"/>
                </a:lnTo>
                <a:lnTo>
                  <a:pt x="934" y="10919"/>
                </a:lnTo>
                <a:lnTo>
                  <a:pt x="967" y="10920"/>
                </a:lnTo>
                <a:lnTo>
                  <a:pt x="15189" y="10920"/>
                </a:lnTo>
                <a:close/>
                <a:moveTo>
                  <a:pt x="8078" y="6283"/>
                </a:moveTo>
                <a:lnTo>
                  <a:pt x="9465" y="5153"/>
                </a:lnTo>
                <a:lnTo>
                  <a:pt x="10168" y="4580"/>
                </a:lnTo>
                <a:lnTo>
                  <a:pt x="15460" y="44"/>
                </a:lnTo>
                <a:lnTo>
                  <a:pt x="15428" y="34"/>
                </a:lnTo>
                <a:lnTo>
                  <a:pt x="15395" y="26"/>
                </a:lnTo>
                <a:lnTo>
                  <a:pt x="15361" y="19"/>
                </a:lnTo>
                <a:lnTo>
                  <a:pt x="15327" y="12"/>
                </a:lnTo>
                <a:lnTo>
                  <a:pt x="15294" y="7"/>
                </a:lnTo>
                <a:lnTo>
                  <a:pt x="15258" y="3"/>
                </a:lnTo>
                <a:lnTo>
                  <a:pt x="15224" y="1"/>
                </a:lnTo>
                <a:lnTo>
                  <a:pt x="15189" y="0"/>
                </a:lnTo>
                <a:lnTo>
                  <a:pt x="967" y="0"/>
                </a:lnTo>
                <a:lnTo>
                  <a:pt x="932" y="1"/>
                </a:lnTo>
                <a:lnTo>
                  <a:pt x="897" y="3"/>
                </a:lnTo>
                <a:lnTo>
                  <a:pt x="862" y="7"/>
                </a:lnTo>
                <a:lnTo>
                  <a:pt x="828" y="12"/>
                </a:lnTo>
                <a:lnTo>
                  <a:pt x="795" y="19"/>
                </a:lnTo>
                <a:lnTo>
                  <a:pt x="761" y="26"/>
                </a:lnTo>
                <a:lnTo>
                  <a:pt x="728" y="34"/>
                </a:lnTo>
                <a:lnTo>
                  <a:pt x="695" y="44"/>
                </a:lnTo>
                <a:lnTo>
                  <a:pt x="5991" y="4582"/>
                </a:lnTo>
                <a:lnTo>
                  <a:pt x="6693" y="5155"/>
                </a:lnTo>
                <a:lnTo>
                  <a:pt x="8078" y="6283"/>
                </a:lnTo>
                <a:close/>
              </a:path>
            </a:pathLst>
          </a:custGeom>
          <a:solidFill>
            <a:srgbClr val="11499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9" name="Freeform 290"/>
          <p:cNvSpPr>
            <a:spLocks noEditPoints="1"/>
          </p:cNvSpPr>
          <p:nvPr/>
        </p:nvSpPr>
        <p:spPr bwMode="auto">
          <a:xfrm>
            <a:off x="4932039" y="2077479"/>
            <a:ext cx="363750" cy="360040"/>
          </a:xfrm>
          <a:custGeom>
            <a:avLst/>
            <a:gdLst>
              <a:gd name="T0" fmla="*/ 12251 w 16100"/>
              <a:gd name="T1" fmla="*/ 10815 h 16128"/>
              <a:gd name="T2" fmla="*/ 12047 w 16100"/>
              <a:gd name="T3" fmla="*/ 10825 h 16128"/>
              <a:gd name="T4" fmla="*/ 11862 w 16100"/>
              <a:gd name="T5" fmla="*/ 10906 h 16128"/>
              <a:gd name="T6" fmla="*/ 10683 w 16100"/>
              <a:gd name="T7" fmla="*/ 12063 h 16128"/>
              <a:gd name="T8" fmla="*/ 10331 w 16100"/>
              <a:gd name="T9" fmla="*/ 12232 h 16128"/>
              <a:gd name="T10" fmla="*/ 10105 w 16100"/>
              <a:gd name="T11" fmla="*/ 12265 h 16128"/>
              <a:gd name="T12" fmla="*/ 9475 w 16100"/>
              <a:gd name="T13" fmla="*/ 12106 h 16128"/>
              <a:gd name="T14" fmla="*/ 8129 w 16100"/>
              <a:gd name="T15" fmla="*/ 11359 h 16128"/>
              <a:gd name="T16" fmla="*/ 6093 w 16100"/>
              <a:gd name="T17" fmla="*/ 9578 h 16128"/>
              <a:gd name="T18" fmla="*/ 4546 w 16100"/>
              <a:gd name="T19" fmla="*/ 7667 h 16128"/>
              <a:gd name="T20" fmla="*/ 3954 w 16100"/>
              <a:gd name="T21" fmla="*/ 6462 h 16128"/>
              <a:gd name="T22" fmla="*/ 3857 w 16100"/>
              <a:gd name="T23" fmla="*/ 5977 h 16128"/>
              <a:gd name="T24" fmla="*/ 3919 w 16100"/>
              <a:gd name="T25" fmla="*/ 5697 h 16128"/>
              <a:gd name="T26" fmla="*/ 4085 w 16100"/>
              <a:gd name="T27" fmla="*/ 5401 h 16128"/>
              <a:gd name="T28" fmla="*/ 5084 w 16100"/>
              <a:gd name="T29" fmla="*/ 4374 h 16128"/>
              <a:gd name="T30" fmla="*/ 5153 w 16100"/>
              <a:gd name="T31" fmla="*/ 4180 h 16128"/>
              <a:gd name="T32" fmla="*/ 5155 w 16100"/>
              <a:gd name="T33" fmla="*/ 3975 h 16128"/>
              <a:gd name="T34" fmla="*/ 3143 w 16100"/>
              <a:gd name="T35" fmla="*/ 140 h 16128"/>
              <a:gd name="T36" fmla="*/ 3023 w 16100"/>
              <a:gd name="T37" fmla="*/ 37 h 16128"/>
              <a:gd name="T38" fmla="*/ 2878 w 16100"/>
              <a:gd name="T39" fmla="*/ 31 h 16128"/>
              <a:gd name="T40" fmla="*/ 327 w 16100"/>
              <a:gd name="T41" fmla="*/ 2528 h 16128"/>
              <a:gd name="T42" fmla="*/ 125 w 16100"/>
              <a:gd name="T43" fmla="*/ 2824 h 16128"/>
              <a:gd name="T44" fmla="*/ 12 w 16100"/>
              <a:gd name="T45" fmla="*/ 3165 h 16128"/>
              <a:gd name="T46" fmla="*/ 53 w 16100"/>
              <a:gd name="T47" fmla="*/ 4135 h 16128"/>
              <a:gd name="T48" fmla="*/ 897 w 16100"/>
              <a:gd name="T49" fmla="*/ 6786 h 16128"/>
              <a:gd name="T50" fmla="*/ 3618 w 16100"/>
              <a:gd name="T51" fmla="*/ 10731 h 16128"/>
              <a:gd name="T52" fmla="*/ 7892 w 16100"/>
              <a:gd name="T53" fmla="*/ 14428 h 16128"/>
              <a:gd name="T54" fmla="*/ 11106 w 16100"/>
              <a:gd name="T55" fmla="*/ 15894 h 16128"/>
              <a:gd name="T56" fmla="*/ 12793 w 16100"/>
              <a:gd name="T57" fmla="*/ 16126 h 16128"/>
              <a:gd name="T58" fmla="*/ 13119 w 16100"/>
              <a:gd name="T59" fmla="*/ 16076 h 16128"/>
              <a:gd name="T60" fmla="*/ 13530 w 16100"/>
              <a:gd name="T61" fmla="*/ 15855 h 16128"/>
              <a:gd name="T62" fmla="*/ 16064 w 16100"/>
              <a:gd name="T63" fmla="*/ 13311 h 16128"/>
              <a:gd name="T64" fmla="*/ 16099 w 16100"/>
              <a:gd name="T65" fmla="*/ 13159 h 16128"/>
              <a:gd name="T66" fmla="*/ 16038 w 16100"/>
              <a:gd name="T67" fmla="*/ 13020 h 16128"/>
              <a:gd name="T68" fmla="*/ 13166 w 16100"/>
              <a:gd name="T69" fmla="*/ 8257 h 16128"/>
              <a:gd name="T70" fmla="*/ 12211 w 16100"/>
              <a:gd name="T71" fmla="*/ 5589 h 16128"/>
              <a:gd name="T72" fmla="*/ 10253 w 16100"/>
              <a:gd name="T73" fmla="*/ 3629 h 16128"/>
              <a:gd name="T74" fmla="*/ 7595 w 16100"/>
              <a:gd name="T75" fmla="*/ 2683 h 16128"/>
              <a:gd name="T76" fmla="*/ 9064 w 16100"/>
              <a:gd name="T77" fmla="*/ 4304 h 16128"/>
              <a:gd name="T78" fmla="*/ 10821 w 16100"/>
              <a:gd name="T79" fmla="*/ 5657 h 16128"/>
              <a:gd name="T80" fmla="*/ 11864 w 16100"/>
              <a:gd name="T81" fmla="*/ 7636 h 16128"/>
              <a:gd name="T82" fmla="*/ 15664 w 16100"/>
              <a:gd name="T83" fmla="*/ 6912 h 16128"/>
              <a:gd name="T84" fmla="*/ 13785 w 16100"/>
              <a:gd name="T85" fmla="*/ 3253 h 16128"/>
              <a:gd name="T86" fmla="*/ 10500 w 16100"/>
              <a:gd name="T87" fmla="*/ 741 h 16128"/>
              <a:gd name="T88" fmla="*/ 7673 w 16100"/>
              <a:gd name="T89" fmla="*/ 1166 h 16128"/>
              <a:gd name="T90" fmla="*/ 11037 w 16100"/>
              <a:gd name="T91" fmla="*/ 2333 h 16128"/>
              <a:gd name="T92" fmla="*/ 13507 w 16100"/>
              <a:gd name="T93" fmla="*/ 4803 h 16128"/>
              <a:gd name="T94" fmla="*/ 14682 w 16100"/>
              <a:gd name="T95" fmla="*/ 8178 h 16128"/>
              <a:gd name="T96" fmla="*/ 7686 w 16100"/>
              <a:gd name="T97" fmla="*/ 6446 h 16128"/>
              <a:gd name="T98" fmla="*/ 8141 w 16100"/>
              <a:gd name="T99" fmla="*/ 6672 h 16128"/>
              <a:gd name="T100" fmla="*/ 8562 w 16100"/>
              <a:gd name="T101" fmla="*/ 6978 h 16128"/>
              <a:gd name="T102" fmla="*/ 8933 w 16100"/>
              <a:gd name="T103" fmla="*/ 7362 h 16128"/>
              <a:gd name="T104" fmla="*/ 9224 w 16100"/>
              <a:gd name="T105" fmla="*/ 7794 h 16128"/>
              <a:gd name="T106" fmla="*/ 9433 w 16100"/>
              <a:gd name="T107" fmla="*/ 8260 h 16128"/>
              <a:gd name="T108" fmla="*/ 10472 w 16100"/>
              <a:gd name="T109" fmla="*/ 8324 h 16128"/>
              <a:gd name="T110" fmla="*/ 10258 w 16100"/>
              <a:gd name="T111" fmla="*/ 7600 h 16128"/>
              <a:gd name="T112" fmla="*/ 9900 w 16100"/>
              <a:gd name="T113" fmla="*/ 6937 h 16128"/>
              <a:gd name="T114" fmla="*/ 9406 w 16100"/>
              <a:gd name="T115" fmla="*/ 6352 h 16128"/>
              <a:gd name="T116" fmla="*/ 8800 w 16100"/>
              <a:gd name="T117" fmla="*/ 5879 h 16128"/>
              <a:gd name="T118" fmla="*/ 8118 w 16100"/>
              <a:gd name="T119" fmla="*/ 5546 h 16128"/>
              <a:gd name="T120" fmla="*/ 7379 w 16100"/>
              <a:gd name="T121" fmla="*/ 5362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100" h="16128">
                <a:moveTo>
                  <a:pt x="15939" y="12946"/>
                </a:moveTo>
                <a:lnTo>
                  <a:pt x="12401" y="10860"/>
                </a:lnTo>
                <a:lnTo>
                  <a:pt x="12384" y="10852"/>
                </a:lnTo>
                <a:lnTo>
                  <a:pt x="12366" y="10844"/>
                </a:lnTo>
                <a:lnTo>
                  <a:pt x="12348" y="10837"/>
                </a:lnTo>
                <a:lnTo>
                  <a:pt x="12329" y="10831"/>
                </a:lnTo>
                <a:lnTo>
                  <a:pt x="12309" y="10826"/>
                </a:lnTo>
                <a:lnTo>
                  <a:pt x="12290" y="10822"/>
                </a:lnTo>
                <a:lnTo>
                  <a:pt x="12270" y="10818"/>
                </a:lnTo>
                <a:lnTo>
                  <a:pt x="12251" y="10815"/>
                </a:lnTo>
                <a:lnTo>
                  <a:pt x="12231" y="10813"/>
                </a:lnTo>
                <a:lnTo>
                  <a:pt x="12211" y="10811"/>
                </a:lnTo>
                <a:lnTo>
                  <a:pt x="12190" y="10811"/>
                </a:lnTo>
                <a:lnTo>
                  <a:pt x="12169" y="10811"/>
                </a:lnTo>
                <a:lnTo>
                  <a:pt x="12149" y="10811"/>
                </a:lnTo>
                <a:lnTo>
                  <a:pt x="12128" y="10813"/>
                </a:lnTo>
                <a:lnTo>
                  <a:pt x="12108" y="10815"/>
                </a:lnTo>
                <a:lnTo>
                  <a:pt x="12088" y="10818"/>
                </a:lnTo>
                <a:lnTo>
                  <a:pt x="12067" y="10821"/>
                </a:lnTo>
                <a:lnTo>
                  <a:pt x="12047" y="10825"/>
                </a:lnTo>
                <a:lnTo>
                  <a:pt x="12027" y="10830"/>
                </a:lnTo>
                <a:lnTo>
                  <a:pt x="12007" y="10836"/>
                </a:lnTo>
                <a:lnTo>
                  <a:pt x="11988" y="10842"/>
                </a:lnTo>
                <a:lnTo>
                  <a:pt x="11969" y="10849"/>
                </a:lnTo>
                <a:lnTo>
                  <a:pt x="11950" y="10857"/>
                </a:lnTo>
                <a:lnTo>
                  <a:pt x="11932" y="10865"/>
                </a:lnTo>
                <a:lnTo>
                  <a:pt x="11914" y="10874"/>
                </a:lnTo>
                <a:lnTo>
                  <a:pt x="11895" y="10884"/>
                </a:lnTo>
                <a:lnTo>
                  <a:pt x="11878" y="10894"/>
                </a:lnTo>
                <a:lnTo>
                  <a:pt x="11862" y="10906"/>
                </a:lnTo>
                <a:lnTo>
                  <a:pt x="11846" y="10917"/>
                </a:lnTo>
                <a:lnTo>
                  <a:pt x="11831" y="10929"/>
                </a:lnTo>
                <a:lnTo>
                  <a:pt x="11816" y="10942"/>
                </a:lnTo>
                <a:lnTo>
                  <a:pt x="11802" y="10955"/>
                </a:lnTo>
                <a:lnTo>
                  <a:pt x="10761" y="11996"/>
                </a:lnTo>
                <a:lnTo>
                  <a:pt x="10747" y="12010"/>
                </a:lnTo>
                <a:lnTo>
                  <a:pt x="10732" y="12023"/>
                </a:lnTo>
                <a:lnTo>
                  <a:pt x="10717" y="12037"/>
                </a:lnTo>
                <a:lnTo>
                  <a:pt x="10700" y="12050"/>
                </a:lnTo>
                <a:lnTo>
                  <a:pt x="10683" y="12063"/>
                </a:lnTo>
                <a:lnTo>
                  <a:pt x="10666" y="12076"/>
                </a:lnTo>
                <a:lnTo>
                  <a:pt x="10647" y="12088"/>
                </a:lnTo>
                <a:lnTo>
                  <a:pt x="10628" y="12100"/>
                </a:lnTo>
                <a:lnTo>
                  <a:pt x="10589" y="12123"/>
                </a:lnTo>
                <a:lnTo>
                  <a:pt x="10549" y="12145"/>
                </a:lnTo>
                <a:lnTo>
                  <a:pt x="10506" y="12167"/>
                </a:lnTo>
                <a:lnTo>
                  <a:pt x="10464" y="12185"/>
                </a:lnTo>
                <a:lnTo>
                  <a:pt x="10420" y="12203"/>
                </a:lnTo>
                <a:lnTo>
                  <a:pt x="10375" y="12218"/>
                </a:lnTo>
                <a:lnTo>
                  <a:pt x="10331" y="12232"/>
                </a:lnTo>
                <a:lnTo>
                  <a:pt x="10287" y="12243"/>
                </a:lnTo>
                <a:lnTo>
                  <a:pt x="10266" y="12248"/>
                </a:lnTo>
                <a:lnTo>
                  <a:pt x="10243" y="12253"/>
                </a:lnTo>
                <a:lnTo>
                  <a:pt x="10222" y="12257"/>
                </a:lnTo>
                <a:lnTo>
                  <a:pt x="10201" y="12260"/>
                </a:lnTo>
                <a:lnTo>
                  <a:pt x="10181" y="12262"/>
                </a:lnTo>
                <a:lnTo>
                  <a:pt x="10160" y="12264"/>
                </a:lnTo>
                <a:lnTo>
                  <a:pt x="10141" y="12265"/>
                </a:lnTo>
                <a:lnTo>
                  <a:pt x="10121" y="12266"/>
                </a:lnTo>
                <a:lnTo>
                  <a:pt x="10105" y="12265"/>
                </a:lnTo>
                <a:lnTo>
                  <a:pt x="10059" y="12262"/>
                </a:lnTo>
                <a:lnTo>
                  <a:pt x="10024" y="12258"/>
                </a:lnTo>
                <a:lnTo>
                  <a:pt x="9982" y="12251"/>
                </a:lnTo>
                <a:lnTo>
                  <a:pt x="9931" y="12242"/>
                </a:lnTo>
                <a:lnTo>
                  <a:pt x="9874" y="12230"/>
                </a:lnTo>
                <a:lnTo>
                  <a:pt x="9809" y="12214"/>
                </a:lnTo>
                <a:lnTo>
                  <a:pt x="9737" y="12194"/>
                </a:lnTo>
                <a:lnTo>
                  <a:pt x="9657" y="12170"/>
                </a:lnTo>
                <a:lnTo>
                  <a:pt x="9570" y="12140"/>
                </a:lnTo>
                <a:lnTo>
                  <a:pt x="9475" y="12106"/>
                </a:lnTo>
                <a:lnTo>
                  <a:pt x="9372" y="12065"/>
                </a:lnTo>
                <a:lnTo>
                  <a:pt x="9263" y="12018"/>
                </a:lnTo>
                <a:lnTo>
                  <a:pt x="9146" y="11965"/>
                </a:lnTo>
                <a:lnTo>
                  <a:pt x="9023" y="11903"/>
                </a:lnTo>
                <a:lnTo>
                  <a:pt x="8892" y="11835"/>
                </a:lnTo>
                <a:lnTo>
                  <a:pt x="8753" y="11758"/>
                </a:lnTo>
                <a:lnTo>
                  <a:pt x="8608" y="11673"/>
                </a:lnTo>
                <a:lnTo>
                  <a:pt x="8455" y="11578"/>
                </a:lnTo>
                <a:lnTo>
                  <a:pt x="8295" y="11474"/>
                </a:lnTo>
                <a:lnTo>
                  <a:pt x="8129" y="11359"/>
                </a:lnTo>
                <a:lnTo>
                  <a:pt x="7955" y="11235"/>
                </a:lnTo>
                <a:lnTo>
                  <a:pt x="7774" y="11099"/>
                </a:lnTo>
                <a:lnTo>
                  <a:pt x="7587" y="10953"/>
                </a:lnTo>
                <a:lnTo>
                  <a:pt x="7393" y="10794"/>
                </a:lnTo>
                <a:lnTo>
                  <a:pt x="7191" y="10623"/>
                </a:lnTo>
                <a:lnTo>
                  <a:pt x="6983" y="10439"/>
                </a:lnTo>
                <a:lnTo>
                  <a:pt x="6768" y="10242"/>
                </a:lnTo>
                <a:lnTo>
                  <a:pt x="6546" y="10032"/>
                </a:lnTo>
                <a:lnTo>
                  <a:pt x="6318" y="9807"/>
                </a:lnTo>
                <a:lnTo>
                  <a:pt x="6093" y="9578"/>
                </a:lnTo>
                <a:lnTo>
                  <a:pt x="5883" y="9356"/>
                </a:lnTo>
                <a:lnTo>
                  <a:pt x="5685" y="9141"/>
                </a:lnTo>
                <a:lnTo>
                  <a:pt x="5502" y="8933"/>
                </a:lnTo>
                <a:lnTo>
                  <a:pt x="5331" y="8730"/>
                </a:lnTo>
                <a:lnTo>
                  <a:pt x="5172" y="8536"/>
                </a:lnTo>
                <a:lnTo>
                  <a:pt x="5026" y="8348"/>
                </a:lnTo>
                <a:lnTo>
                  <a:pt x="4890" y="8167"/>
                </a:lnTo>
                <a:lnTo>
                  <a:pt x="4765" y="7993"/>
                </a:lnTo>
                <a:lnTo>
                  <a:pt x="4651" y="7826"/>
                </a:lnTo>
                <a:lnTo>
                  <a:pt x="4546" y="7667"/>
                </a:lnTo>
                <a:lnTo>
                  <a:pt x="4451" y="7514"/>
                </a:lnTo>
                <a:lnTo>
                  <a:pt x="4367" y="7367"/>
                </a:lnTo>
                <a:lnTo>
                  <a:pt x="4289" y="7229"/>
                </a:lnTo>
                <a:lnTo>
                  <a:pt x="4221" y="7097"/>
                </a:lnTo>
                <a:lnTo>
                  <a:pt x="4159" y="6973"/>
                </a:lnTo>
                <a:lnTo>
                  <a:pt x="4106" y="6856"/>
                </a:lnTo>
                <a:lnTo>
                  <a:pt x="4058" y="6747"/>
                </a:lnTo>
                <a:lnTo>
                  <a:pt x="4018" y="6645"/>
                </a:lnTo>
                <a:lnTo>
                  <a:pt x="3983" y="6550"/>
                </a:lnTo>
                <a:lnTo>
                  <a:pt x="3954" y="6462"/>
                </a:lnTo>
                <a:lnTo>
                  <a:pt x="3929" y="6382"/>
                </a:lnTo>
                <a:lnTo>
                  <a:pt x="3908" y="6309"/>
                </a:lnTo>
                <a:lnTo>
                  <a:pt x="3893" y="6244"/>
                </a:lnTo>
                <a:lnTo>
                  <a:pt x="3880" y="6186"/>
                </a:lnTo>
                <a:lnTo>
                  <a:pt x="3871" y="6137"/>
                </a:lnTo>
                <a:lnTo>
                  <a:pt x="3865" y="6093"/>
                </a:lnTo>
                <a:lnTo>
                  <a:pt x="3860" y="6059"/>
                </a:lnTo>
                <a:lnTo>
                  <a:pt x="3857" y="6013"/>
                </a:lnTo>
                <a:lnTo>
                  <a:pt x="3856" y="5997"/>
                </a:lnTo>
                <a:lnTo>
                  <a:pt x="3857" y="5977"/>
                </a:lnTo>
                <a:lnTo>
                  <a:pt x="3858" y="5957"/>
                </a:lnTo>
                <a:lnTo>
                  <a:pt x="3860" y="5936"/>
                </a:lnTo>
                <a:lnTo>
                  <a:pt x="3862" y="5916"/>
                </a:lnTo>
                <a:lnTo>
                  <a:pt x="3865" y="5895"/>
                </a:lnTo>
                <a:lnTo>
                  <a:pt x="3869" y="5874"/>
                </a:lnTo>
                <a:lnTo>
                  <a:pt x="3873" y="5851"/>
                </a:lnTo>
                <a:lnTo>
                  <a:pt x="3878" y="5830"/>
                </a:lnTo>
                <a:lnTo>
                  <a:pt x="3890" y="5786"/>
                </a:lnTo>
                <a:lnTo>
                  <a:pt x="3903" y="5742"/>
                </a:lnTo>
                <a:lnTo>
                  <a:pt x="3919" y="5697"/>
                </a:lnTo>
                <a:lnTo>
                  <a:pt x="3937" y="5654"/>
                </a:lnTo>
                <a:lnTo>
                  <a:pt x="3956" y="5611"/>
                </a:lnTo>
                <a:lnTo>
                  <a:pt x="3976" y="5568"/>
                </a:lnTo>
                <a:lnTo>
                  <a:pt x="3998" y="5528"/>
                </a:lnTo>
                <a:lnTo>
                  <a:pt x="4021" y="5489"/>
                </a:lnTo>
                <a:lnTo>
                  <a:pt x="4033" y="5469"/>
                </a:lnTo>
                <a:lnTo>
                  <a:pt x="4046" y="5451"/>
                </a:lnTo>
                <a:lnTo>
                  <a:pt x="4058" y="5434"/>
                </a:lnTo>
                <a:lnTo>
                  <a:pt x="4072" y="5417"/>
                </a:lnTo>
                <a:lnTo>
                  <a:pt x="4085" y="5401"/>
                </a:lnTo>
                <a:lnTo>
                  <a:pt x="4098" y="5385"/>
                </a:lnTo>
                <a:lnTo>
                  <a:pt x="4111" y="5371"/>
                </a:lnTo>
                <a:lnTo>
                  <a:pt x="4125" y="5357"/>
                </a:lnTo>
                <a:lnTo>
                  <a:pt x="5012" y="4468"/>
                </a:lnTo>
                <a:lnTo>
                  <a:pt x="5026" y="4454"/>
                </a:lnTo>
                <a:lnTo>
                  <a:pt x="5039" y="4439"/>
                </a:lnTo>
                <a:lnTo>
                  <a:pt x="5051" y="4424"/>
                </a:lnTo>
                <a:lnTo>
                  <a:pt x="5062" y="4408"/>
                </a:lnTo>
                <a:lnTo>
                  <a:pt x="5073" y="4391"/>
                </a:lnTo>
                <a:lnTo>
                  <a:pt x="5084" y="4374"/>
                </a:lnTo>
                <a:lnTo>
                  <a:pt x="5093" y="4357"/>
                </a:lnTo>
                <a:lnTo>
                  <a:pt x="5103" y="4338"/>
                </a:lnTo>
                <a:lnTo>
                  <a:pt x="5111" y="4319"/>
                </a:lnTo>
                <a:lnTo>
                  <a:pt x="5119" y="4300"/>
                </a:lnTo>
                <a:lnTo>
                  <a:pt x="5126" y="4281"/>
                </a:lnTo>
                <a:lnTo>
                  <a:pt x="5133" y="4262"/>
                </a:lnTo>
                <a:lnTo>
                  <a:pt x="5139" y="4242"/>
                </a:lnTo>
                <a:lnTo>
                  <a:pt x="5144" y="4222"/>
                </a:lnTo>
                <a:lnTo>
                  <a:pt x="5149" y="4201"/>
                </a:lnTo>
                <a:lnTo>
                  <a:pt x="5153" y="4180"/>
                </a:lnTo>
                <a:lnTo>
                  <a:pt x="5156" y="4160"/>
                </a:lnTo>
                <a:lnTo>
                  <a:pt x="5159" y="4139"/>
                </a:lnTo>
                <a:lnTo>
                  <a:pt x="5162" y="4119"/>
                </a:lnTo>
                <a:lnTo>
                  <a:pt x="5163" y="4098"/>
                </a:lnTo>
                <a:lnTo>
                  <a:pt x="5164" y="4076"/>
                </a:lnTo>
                <a:lnTo>
                  <a:pt x="5164" y="4056"/>
                </a:lnTo>
                <a:lnTo>
                  <a:pt x="5163" y="4035"/>
                </a:lnTo>
                <a:lnTo>
                  <a:pt x="5161" y="4015"/>
                </a:lnTo>
                <a:lnTo>
                  <a:pt x="5158" y="3995"/>
                </a:lnTo>
                <a:lnTo>
                  <a:pt x="5155" y="3975"/>
                </a:lnTo>
                <a:lnTo>
                  <a:pt x="5151" y="3954"/>
                </a:lnTo>
                <a:lnTo>
                  <a:pt x="5146" y="3935"/>
                </a:lnTo>
                <a:lnTo>
                  <a:pt x="5141" y="3916"/>
                </a:lnTo>
                <a:lnTo>
                  <a:pt x="5135" y="3898"/>
                </a:lnTo>
                <a:lnTo>
                  <a:pt x="5128" y="3879"/>
                </a:lnTo>
                <a:lnTo>
                  <a:pt x="5121" y="3862"/>
                </a:lnTo>
                <a:lnTo>
                  <a:pt x="3169" y="188"/>
                </a:lnTo>
                <a:lnTo>
                  <a:pt x="3161" y="171"/>
                </a:lnTo>
                <a:lnTo>
                  <a:pt x="3152" y="155"/>
                </a:lnTo>
                <a:lnTo>
                  <a:pt x="3143" y="140"/>
                </a:lnTo>
                <a:lnTo>
                  <a:pt x="3133" y="125"/>
                </a:lnTo>
                <a:lnTo>
                  <a:pt x="3122" y="112"/>
                </a:lnTo>
                <a:lnTo>
                  <a:pt x="3111" y="100"/>
                </a:lnTo>
                <a:lnTo>
                  <a:pt x="3100" y="88"/>
                </a:lnTo>
                <a:lnTo>
                  <a:pt x="3087" y="77"/>
                </a:lnTo>
                <a:lnTo>
                  <a:pt x="3075" y="68"/>
                </a:lnTo>
                <a:lnTo>
                  <a:pt x="3062" y="58"/>
                </a:lnTo>
                <a:lnTo>
                  <a:pt x="3050" y="50"/>
                </a:lnTo>
                <a:lnTo>
                  <a:pt x="3036" y="43"/>
                </a:lnTo>
                <a:lnTo>
                  <a:pt x="3023" y="37"/>
                </a:lnTo>
                <a:lnTo>
                  <a:pt x="3009" y="32"/>
                </a:lnTo>
                <a:lnTo>
                  <a:pt x="2995" y="28"/>
                </a:lnTo>
                <a:lnTo>
                  <a:pt x="2981" y="25"/>
                </a:lnTo>
                <a:lnTo>
                  <a:pt x="2967" y="23"/>
                </a:lnTo>
                <a:lnTo>
                  <a:pt x="2951" y="22"/>
                </a:lnTo>
                <a:lnTo>
                  <a:pt x="2937" y="22"/>
                </a:lnTo>
                <a:lnTo>
                  <a:pt x="2922" y="23"/>
                </a:lnTo>
                <a:lnTo>
                  <a:pt x="2907" y="25"/>
                </a:lnTo>
                <a:lnTo>
                  <a:pt x="2893" y="28"/>
                </a:lnTo>
                <a:lnTo>
                  <a:pt x="2878" y="31"/>
                </a:lnTo>
                <a:lnTo>
                  <a:pt x="2863" y="36"/>
                </a:lnTo>
                <a:lnTo>
                  <a:pt x="2848" y="42"/>
                </a:lnTo>
                <a:lnTo>
                  <a:pt x="2834" y="49"/>
                </a:lnTo>
                <a:lnTo>
                  <a:pt x="2818" y="57"/>
                </a:lnTo>
                <a:lnTo>
                  <a:pt x="2804" y="67"/>
                </a:lnTo>
                <a:lnTo>
                  <a:pt x="2789" y="77"/>
                </a:lnTo>
                <a:lnTo>
                  <a:pt x="2775" y="88"/>
                </a:lnTo>
                <a:lnTo>
                  <a:pt x="2761" y="100"/>
                </a:lnTo>
                <a:lnTo>
                  <a:pt x="2748" y="113"/>
                </a:lnTo>
                <a:lnTo>
                  <a:pt x="327" y="2528"/>
                </a:lnTo>
                <a:lnTo>
                  <a:pt x="314" y="2542"/>
                </a:lnTo>
                <a:lnTo>
                  <a:pt x="300" y="2557"/>
                </a:lnTo>
                <a:lnTo>
                  <a:pt x="286" y="2572"/>
                </a:lnTo>
                <a:lnTo>
                  <a:pt x="273" y="2589"/>
                </a:lnTo>
                <a:lnTo>
                  <a:pt x="247" y="2624"/>
                </a:lnTo>
                <a:lnTo>
                  <a:pt x="221" y="2660"/>
                </a:lnTo>
                <a:lnTo>
                  <a:pt x="195" y="2699"/>
                </a:lnTo>
                <a:lnTo>
                  <a:pt x="171" y="2740"/>
                </a:lnTo>
                <a:lnTo>
                  <a:pt x="147" y="2782"/>
                </a:lnTo>
                <a:lnTo>
                  <a:pt x="125" y="2824"/>
                </a:lnTo>
                <a:lnTo>
                  <a:pt x="105" y="2868"/>
                </a:lnTo>
                <a:lnTo>
                  <a:pt x="86" y="2912"/>
                </a:lnTo>
                <a:lnTo>
                  <a:pt x="68" y="2956"/>
                </a:lnTo>
                <a:lnTo>
                  <a:pt x="52" y="3000"/>
                </a:lnTo>
                <a:lnTo>
                  <a:pt x="39" y="3043"/>
                </a:lnTo>
                <a:lnTo>
                  <a:pt x="27" y="3085"/>
                </a:lnTo>
                <a:lnTo>
                  <a:pt x="23" y="3106"/>
                </a:lnTo>
                <a:lnTo>
                  <a:pt x="19" y="3126"/>
                </a:lnTo>
                <a:lnTo>
                  <a:pt x="15" y="3146"/>
                </a:lnTo>
                <a:lnTo>
                  <a:pt x="12" y="3165"/>
                </a:lnTo>
                <a:lnTo>
                  <a:pt x="11" y="3176"/>
                </a:lnTo>
                <a:lnTo>
                  <a:pt x="8" y="3206"/>
                </a:lnTo>
                <a:lnTo>
                  <a:pt x="5" y="3257"/>
                </a:lnTo>
                <a:lnTo>
                  <a:pt x="2" y="3326"/>
                </a:lnTo>
                <a:lnTo>
                  <a:pt x="0" y="3416"/>
                </a:lnTo>
                <a:lnTo>
                  <a:pt x="1" y="3524"/>
                </a:lnTo>
                <a:lnTo>
                  <a:pt x="6" y="3650"/>
                </a:lnTo>
                <a:lnTo>
                  <a:pt x="16" y="3794"/>
                </a:lnTo>
                <a:lnTo>
                  <a:pt x="31" y="3956"/>
                </a:lnTo>
                <a:lnTo>
                  <a:pt x="53" y="4135"/>
                </a:lnTo>
                <a:lnTo>
                  <a:pt x="84" y="4331"/>
                </a:lnTo>
                <a:lnTo>
                  <a:pt x="124" y="4543"/>
                </a:lnTo>
                <a:lnTo>
                  <a:pt x="173" y="4772"/>
                </a:lnTo>
                <a:lnTo>
                  <a:pt x="234" y="5016"/>
                </a:lnTo>
                <a:lnTo>
                  <a:pt x="307" y="5275"/>
                </a:lnTo>
                <a:lnTo>
                  <a:pt x="394" y="5549"/>
                </a:lnTo>
                <a:lnTo>
                  <a:pt x="496" y="5837"/>
                </a:lnTo>
                <a:lnTo>
                  <a:pt x="611" y="6140"/>
                </a:lnTo>
                <a:lnTo>
                  <a:pt x="745" y="6456"/>
                </a:lnTo>
                <a:lnTo>
                  <a:pt x="897" y="6786"/>
                </a:lnTo>
                <a:lnTo>
                  <a:pt x="1066" y="7129"/>
                </a:lnTo>
                <a:lnTo>
                  <a:pt x="1256" y="7484"/>
                </a:lnTo>
                <a:lnTo>
                  <a:pt x="1467" y="7851"/>
                </a:lnTo>
                <a:lnTo>
                  <a:pt x="1699" y="8230"/>
                </a:lnTo>
                <a:lnTo>
                  <a:pt x="1955" y="8621"/>
                </a:lnTo>
                <a:lnTo>
                  <a:pt x="2235" y="9023"/>
                </a:lnTo>
                <a:lnTo>
                  <a:pt x="2540" y="9435"/>
                </a:lnTo>
                <a:lnTo>
                  <a:pt x="2872" y="9857"/>
                </a:lnTo>
                <a:lnTo>
                  <a:pt x="3230" y="10290"/>
                </a:lnTo>
                <a:lnTo>
                  <a:pt x="3618" y="10731"/>
                </a:lnTo>
                <a:lnTo>
                  <a:pt x="4035" y="11183"/>
                </a:lnTo>
                <a:lnTo>
                  <a:pt x="4484" y="11641"/>
                </a:lnTo>
                <a:lnTo>
                  <a:pt x="4942" y="12090"/>
                </a:lnTo>
                <a:lnTo>
                  <a:pt x="5393" y="12507"/>
                </a:lnTo>
                <a:lnTo>
                  <a:pt x="5834" y="12895"/>
                </a:lnTo>
                <a:lnTo>
                  <a:pt x="6267" y="13254"/>
                </a:lnTo>
                <a:lnTo>
                  <a:pt x="6689" y="13586"/>
                </a:lnTo>
                <a:lnTo>
                  <a:pt x="7101" y="13891"/>
                </a:lnTo>
                <a:lnTo>
                  <a:pt x="7502" y="14171"/>
                </a:lnTo>
                <a:lnTo>
                  <a:pt x="7892" y="14428"/>
                </a:lnTo>
                <a:lnTo>
                  <a:pt x="8271" y="14660"/>
                </a:lnTo>
                <a:lnTo>
                  <a:pt x="8638" y="14871"/>
                </a:lnTo>
                <a:lnTo>
                  <a:pt x="8993" y="15062"/>
                </a:lnTo>
                <a:lnTo>
                  <a:pt x="9336" y="15231"/>
                </a:lnTo>
                <a:lnTo>
                  <a:pt x="9665" y="15382"/>
                </a:lnTo>
                <a:lnTo>
                  <a:pt x="9982" y="15516"/>
                </a:lnTo>
                <a:lnTo>
                  <a:pt x="10284" y="15632"/>
                </a:lnTo>
                <a:lnTo>
                  <a:pt x="10572" y="15734"/>
                </a:lnTo>
                <a:lnTo>
                  <a:pt x="10846" y="15821"/>
                </a:lnTo>
                <a:lnTo>
                  <a:pt x="11106" y="15894"/>
                </a:lnTo>
                <a:lnTo>
                  <a:pt x="11348" y="15955"/>
                </a:lnTo>
                <a:lnTo>
                  <a:pt x="11577" y="16004"/>
                </a:lnTo>
                <a:lnTo>
                  <a:pt x="11790" y="16044"/>
                </a:lnTo>
                <a:lnTo>
                  <a:pt x="11985" y="16075"/>
                </a:lnTo>
                <a:lnTo>
                  <a:pt x="12163" y="16097"/>
                </a:lnTo>
                <a:lnTo>
                  <a:pt x="12326" y="16112"/>
                </a:lnTo>
                <a:lnTo>
                  <a:pt x="12470" y="16122"/>
                </a:lnTo>
                <a:lnTo>
                  <a:pt x="12596" y="16127"/>
                </a:lnTo>
                <a:lnTo>
                  <a:pt x="12703" y="16128"/>
                </a:lnTo>
                <a:lnTo>
                  <a:pt x="12793" y="16126"/>
                </a:lnTo>
                <a:lnTo>
                  <a:pt x="12862" y="16123"/>
                </a:lnTo>
                <a:lnTo>
                  <a:pt x="12913" y="16120"/>
                </a:lnTo>
                <a:lnTo>
                  <a:pt x="12944" y="16117"/>
                </a:lnTo>
                <a:lnTo>
                  <a:pt x="12954" y="16116"/>
                </a:lnTo>
                <a:lnTo>
                  <a:pt x="12973" y="16113"/>
                </a:lnTo>
                <a:lnTo>
                  <a:pt x="12993" y="16109"/>
                </a:lnTo>
                <a:lnTo>
                  <a:pt x="13014" y="16105"/>
                </a:lnTo>
                <a:lnTo>
                  <a:pt x="13034" y="16101"/>
                </a:lnTo>
                <a:lnTo>
                  <a:pt x="13076" y="16089"/>
                </a:lnTo>
                <a:lnTo>
                  <a:pt x="13119" y="16076"/>
                </a:lnTo>
                <a:lnTo>
                  <a:pt x="13163" y="16059"/>
                </a:lnTo>
                <a:lnTo>
                  <a:pt x="13207" y="16042"/>
                </a:lnTo>
                <a:lnTo>
                  <a:pt x="13251" y="16023"/>
                </a:lnTo>
                <a:lnTo>
                  <a:pt x="13295" y="16003"/>
                </a:lnTo>
                <a:lnTo>
                  <a:pt x="13337" y="15981"/>
                </a:lnTo>
                <a:lnTo>
                  <a:pt x="13379" y="15958"/>
                </a:lnTo>
                <a:lnTo>
                  <a:pt x="13420" y="15932"/>
                </a:lnTo>
                <a:lnTo>
                  <a:pt x="13459" y="15907"/>
                </a:lnTo>
                <a:lnTo>
                  <a:pt x="13495" y="15882"/>
                </a:lnTo>
                <a:lnTo>
                  <a:pt x="13530" y="15855"/>
                </a:lnTo>
                <a:lnTo>
                  <a:pt x="13546" y="15842"/>
                </a:lnTo>
                <a:lnTo>
                  <a:pt x="13562" y="15828"/>
                </a:lnTo>
                <a:lnTo>
                  <a:pt x="13577" y="15815"/>
                </a:lnTo>
                <a:lnTo>
                  <a:pt x="13591" y="15800"/>
                </a:lnTo>
                <a:lnTo>
                  <a:pt x="16008" y="13382"/>
                </a:lnTo>
                <a:lnTo>
                  <a:pt x="16021" y="13368"/>
                </a:lnTo>
                <a:lnTo>
                  <a:pt x="16034" y="13354"/>
                </a:lnTo>
                <a:lnTo>
                  <a:pt x="16045" y="13340"/>
                </a:lnTo>
                <a:lnTo>
                  <a:pt x="16055" y="13325"/>
                </a:lnTo>
                <a:lnTo>
                  <a:pt x="16064" y="13311"/>
                </a:lnTo>
                <a:lnTo>
                  <a:pt x="16072" y="13296"/>
                </a:lnTo>
                <a:lnTo>
                  <a:pt x="16079" y="13280"/>
                </a:lnTo>
                <a:lnTo>
                  <a:pt x="16085" y="13265"/>
                </a:lnTo>
                <a:lnTo>
                  <a:pt x="16090" y="13250"/>
                </a:lnTo>
                <a:lnTo>
                  <a:pt x="16094" y="13235"/>
                </a:lnTo>
                <a:lnTo>
                  <a:pt x="16097" y="13220"/>
                </a:lnTo>
                <a:lnTo>
                  <a:pt x="16099" y="13205"/>
                </a:lnTo>
                <a:lnTo>
                  <a:pt x="16100" y="13190"/>
                </a:lnTo>
                <a:lnTo>
                  <a:pt x="16100" y="13175"/>
                </a:lnTo>
                <a:lnTo>
                  <a:pt x="16099" y="13159"/>
                </a:lnTo>
                <a:lnTo>
                  <a:pt x="16097" y="13144"/>
                </a:lnTo>
                <a:lnTo>
                  <a:pt x="16094" y="13129"/>
                </a:lnTo>
                <a:lnTo>
                  <a:pt x="16091" y="13115"/>
                </a:lnTo>
                <a:lnTo>
                  <a:pt x="16086" y="13101"/>
                </a:lnTo>
                <a:lnTo>
                  <a:pt x="16080" y="13087"/>
                </a:lnTo>
                <a:lnTo>
                  <a:pt x="16074" y="13073"/>
                </a:lnTo>
                <a:lnTo>
                  <a:pt x="16066" y="13060"/>
                </a:lnTo>
                <a:lnTo>
                  <a:pt x="16058" y="13046"/>
                </a:lnTo>
                <a:lnTo>
                  <a:pt x="16048" y="13033"/>
                </a:lnTo>
                <a:lnTo>
                  <a:pt x="16038" y="13020"/>
                </a:lnTo>
                <a:lnTo>
                  <a:pt x="16026" y="13008"/>
                </a:lnTo>
                <a:lnTo>
                  <a:pt x="16014" y="12997"/>
                </a:lnTo>
                <a:lnTo>
                  <a:pt x="16000" y="12986"/>
                </a:lnTo>
                <a:lnTo>
                  <a:pt x="15987" y="12975"/>
                </a:lnTo>
                <a:lnTo>
                  <a:pt x="15972" y="12965"/>
                </a:lnTo>
                <a:lnTo>
                  <a:pt x="15956" y="12955"/>
                </a:lnTo>
                <a:lnTo>
                  <a:pt x="15939" y="12946"/>
                </a:lnTo>
                <a:close/>
                <a:moveTo>
                  <a:pt x="12030" y="8550"/>
                </a:moveTo>
                <a:lnTo>
                  <a:pt x="13194" y="8550"/>
                </a:lnTo>
                <a:lnTo>
                  <a:pt x="13166" y="8257"/>
                </a:lnTo>
                <a:lnTo>
                  <a:pt x="13123" y="7966"/>
                </a:lnTo>
                <a:lnTo>
                  <a:pt x="13069" y="7681"/>
                </a:lnTo>
                <a:lnTo>
                  <a:pt x="13002" y="7400"/>
                </a:lnTo>
                <a:lnTo>
                  <a:pt x="12924" y="7124"/>
                </a:lnTo>
                <a:lnTo>
                  <a:pt x="12832" y="6853"/>
                </a:lnTo>
                <a:lnTo>
                  <a:pt x="12731" y="6588"/>
                </a:lnTo>
                <a:lnTo>
                  <a:pt x="12617" y="6329"/>
                </a:lnTo>
                <a:lnTo>
                  <a:pt x="12492" y="6075"/>
                </a:lnTo>
                <a:lnTo>
                  <a:pt x="12357" y="5829"/>
                </a:lnTo>
                <a:lnTo>
                  <a:pt x="12211" y="5589"/>
                </a:lnTo>
                <a:lnTo>
                  <a:pt x="12056" y="5357"/>
                </a:lnTo>
                <a:lnTo>
                  <a:pt x="11889" y="5131"/>
                </a:lnTo>
                <a:lnTo>
                  <a:pt x="11715" y="4913"/>
                </a:lnTo>
                <a:lnTo>
                  <a:pt x="11531" y="4703"/>
                </a:lnTo>
                <a:lnTo>
                  <a:pt x="11338" y="4502"/>
                </a:lnTo>
                <a:lnTo>
                  <a:pt x="11137" y="4308"/>
                </a:lnTo>
                <a:lnTo>
                  <a:pt x="10927" y="4125"/>
                </a:lnTo>
                <a:lnTo>
                  <a:pt x="10710" y="3949"/>
                </a:lnTo>
                <a:lnTo>
                  <a:pt x="10485" y="3784"/>
                </a:lnTo>
                <a:lnTo>
                  <a:pt x="10253" y="3629"/>
                </a:lnTo>
                <a:lnTo>
                  <a:pt x="10014" y="3484"/>
                </a:lnTo>
                <a:lnTo>
                  <a:pt x="9767" y="3349"/>
                </a:lnTo>
                <a:lnTo>
                  <a:pt x="9515" y="3225"/>
                </a:lnTo>
                <a:lnTo>
                  <a:pt x="9256" y="3112"/>
                </a:lnTo>
                <a:lnTo>
                  <a:pt x="8992" y="3010"/>
                </a:lnTo>
                <a:lnTo>
                  <a:pt x="8722" y="2920"/>
                </a:lnTo>
                <a:lnTo>
                  <a:pt x="8447" y="2842"/>
                </a:lnTo>
                <a:lnTo>
                  <a:pt x="8168" y="2776"/>
                </a:lnTo>
                <a:lnTo>
                  <a:pt x="7883" y="2724"/>
                </a:lnTo>
                <a:lnTo>
                  <a:pt x="7595" y="2683"/>
                </a:lnTo>
                <a:lnTo>
                  <a:pt x="7303" y="2656"/>
                </a:lnTo>
                <a:lnTo>
                  <a:pt x="7303" y="3829"/>
                </a:lnTo>
                <a:lnTo>
                  <a:pt x="7536" y="3855"/>
                </a:lnTo>
                <a:lnTo>
                  <a:pt x="7765" y="3890"/>
                </a:lnTo>
                <a:lnTo>
                  <a:pt x="7991" y="3935"/>
                </a:lnTo>
                <a:lnTo>
                  <a:pt x="8215" y="3991"/>
                </a:lnTo>
                <a:lnTo>
                  <a:pt x="8433" y="4055"/>
                </a:lnTo>
                <a:lnTo>
                  <a:pt x="8648" y="4129"/>
                </a:lnTo>
                <a:lnTo>
                  <a:pt x="8858" y="4212"/>
                </a:lnTo>
                <a:lnTo>
                  <a:pt x="9064" y="4304"/>
                </a:lnTo>
                <a:lnTo>
                  <a:pt x="9265" y="4405"/>
                </a:lnTo>
                <a:lnTo>
                  <a:pt x="9461" y="4514"/>
                </a:lnTo>
                <a:lnTo>
                  <a:pt x="9652" y="4631"/>
                </a:lnTo>
                <a:lnTo>
                  <a:pt x="9837" y="4755"/>
                </a:lnTo>
                <a:lnTo>
                  <a:pt x="10017" y="4888"/>
                </a:lnTo>
                <a:lnTo>
                  <a:pt x="10190" y="5028"/>
                </a:lnTo>
                <a:lnTo>
                  <a:pt x="10357" y="5175"/>
                </a:lnTo>
                <a:lnTo>
                  <a:pt x="10518" y="5329"/>
                </a:lnTo>
                <a:lnTo>
                  <a:pt x="10673" y="5490"/>
                </a:lnTo>
                <a:lnTo>
                  <a:pt x="10821" y="5657"/>
                </a:lnTo>
                <a:lnTo>
                  <a:pt x="10961" y="5830"/>
                </a:lnTo>
                <a:lnTo>
                  <a:pt x="11094" y="6010"/>
                </a:lnTo>
                <a:lnTo>
                  <a:pt x="11219" y="6195"/>
                </a:lnTo>
                <a:lnTo>
                  <a:pt x="11336" y="6387"/>
                </a:lnTo>
                <a:lnTo>
                  <a:pt x="11446" y="6583"/>
                </a:lnTo>
                <a:lnTo>
                  <a:pt x="11547" y="6784"/>
                </a:lnTo>
                <a:lnTo>
                  <a:pt x="11640" y="6990"/>
                </a:lnTo>
                <a:lnTo>
                  <a:pt x="11723" y="7201"/>
                </a:lnTo>
                <a:lnTo>
                  <a:pt x="11799" y="7416"/>
                </a:lnTo>
                <a:lnTo>
                  <a:pt x="11864" y="7636"/>
                </a:lnTo>
                <a:lnTo>
                  <a:pt x="11921" y="7858"/>
                </a:lnTo>
                <a:lnTo>
                  <a:pt x="11967" y="8086"/>
                </a:lnTo>
                <a:lnTo>
                  <a:pt x="12003" y="8316"/>
                </a:lnTo>
                <a:lnTo>
                  <a:pt x="12030" y="8550"/>
                </a:lnTo>
                <a:close/>
                <a:moveTo>
                  <a:pt x="14713" y="8550"/>
                </a:moveTo>
                <a:lnTo>
                  <a:pt x="15874" y="8550"/>
                </a:lnTo>
                <a:lnTo>
                  <a:pt x="15855" y="8136"/>
                </a:lnTo>
                <a:lnTo>
                  <a:pt x="15813" y="7723"/>
                </a:lnTo>
                <a:lnTo>
                  <a:pt x="15748" y="7316"/>
                </a:lnTo>
                <a:lnTo>
                  <a:pt x="15664" y="6912"/>
                </a:lnTo>
                <a:lnTo>
                  <a:pt x="15558" y="6513"/>
                </a:lnTo>
                <a:lnTo>
                  <a:pt x="15432" y="6120"/>
                </a:lnTo>
                <a:lnTo>
                  <a:pt x="15287" y="5732"/>
                </a:lnTo>
                <a:lnTo>
                  <a:pt x="15123" y="5352"/>
                </a:lnTo>
                <a:lnTo>
                  <a:pt x="14941" y="4980"/>
                </a:lnTo>
                <a:lnTo>
                  <a:pt x="14742" y="4616"/>
                </a:lnTo>
                <a:lnTo>
                  <a:pt x="14526" y="4260"/>
                </a:lnTo>
                <a:lnTo>
                  <a:pt x="14294" y="3913"/>
                </a:lnTo>
                <a:lnTo>
                  <a:pt x="14047" y="3577"/>
                </a:lnTo>
                <a:lnTo>
                  <a:pt x="13785" y="3253"/>
                </a:lnTo>
                <a:lnTo>
                  <a:pt x="13509" y="2938"/>
                </a:lnTo>
                <a:lnTo>
                  <a:pt x="13219" y="2637"/>
                </a:lnTo>
                <a:lnTo>
                  <a:pt x="12917" y="2349"/>
                </a:lnTo>
                <a:lnTo>
                  <a:pt x="12603" y="2073"/>
                </a:lnTo>
                <a:lnTo>
                  <a:pt x="12277" y="1811"/>
                </a:lnTo>
                <a:lnTo>
                  <a:pt x="11941" y="1565"/>
                </a:lnTo>
                <a:lnTo>
                  <a:pt x="11594" y="1335"/>
                </a:lnTo>
                <a:lnTo>
                  <a:pt x="11239" y="1120"/>
                </a:lnTo>
                <a:lnTo>
                  <a:pt x="10873" y="921"/>
                </a:lnTo>
                <a:lnTo>
                  <a:pt x="10500" y="741"/>
                </a:lnTo>
                <a:lnTo>
                  <a:pt x="10121" y="578"/>
                </a:lnTo>
                <a:lnTo>
                  <a:pt x="9733" y="434"/>
                </a:lnTo>
                <a:lnTo>
                  <a:pt x="9339" y="309"/>
                </a:lnTo>
                <a:lnTo>
                  <a:pt x="8940" y="205"/>
                </a:lnTo>
                <a:lnTo>
                  <a:pt x="8537" y="121"/>
                </a:lnTo>
                <a:lnTo>
                  <a:pt x="8129" y="58"/>
                </a:lnTo>
                <a:lnTo>
                  <a:pt x="7717" y="18"/>
                </a:lnTo>
                <a:lnTo>
                  <a:pt x="7303" y="0"/>
                </a:lnTo>
                <a:lnTo>
                  <a:pt x="7302" y="1137"/>
                </a:lnTo>
                <a:lnTo>
                  <a:pt x="7673" y="1166"/>
                </a:lnTo>
                <a:lnTo>
                  <a:pt x="8038" y="1213"/>
                </a:lnTo>
                <a:lnTo>
                  <a:pt x="8398" y="1275"/>
                </a:lnTo>
                <a:lnTo>
                  <a:pt x="8753" y="1355"/>
                </a:lnTo>
                <a:lnTo>
                  <a:pt x="9100" y="1451"/>
                </a:lnTo>
                <a:lnTo>
                  <a:pt x="9443" y="1560"/>
                </a:lnTo>
                <a:lnTo>
                  <a:pt x="9777" y="1686"/>
                </a:lnTo>
                <a:lnTo>
                  <a:pt x="10104" y="1826"/>
                </a:lnTo>
                <a:lnTo>
                  <a:pt x="10424" y="1982"/>
                </a:lnTo>
                <a:lnTo>
                  <a:pt x="10735" y="2150"/>
                </a:lnTo>
                <a:lnTo>
                  <a:pt x="11037" y="2333"/>
                </a:lnTo>
                <a:lnTo>
                  <a:pt x="11331" y="2527"/>
                </a:lnTo>
                <a:lnTo>
                  <a:pt x="11615" y="2735"/>
                </a:lnTo>
                <a:lnTo>
                  <a:pt x="11890" y="2954"/>
                </a:lnTo>
                <a:lnTo>
                  <a:pt x="12155" y="3186"/>
                </a:lnTo>
                <a:lnTo>
                  <a:pt x="12409" y="3429"/>
                </a:lnTo>
                <a:lnTo>
                  <a:pt x="12652" y="3684"/>
                </a:lnTo>
                <a:lnTo>
                  <a:pt x="12884" y="3948"/>
                </a:lnTo>
                <a:lnTo>
                  <a:pt x="13103" y="4224"/>
                </a:lnTo>
                <a:lnTo>
                  <a:pt x="13312" y="4509"/>
                </a:lnTo>
                <a:lnTo>
                  <a:pt x="13507" y="4803"/>
                </a:lnTo>
                <a:lnTo>
                  <a:pt x="13689" y="5107"/>
                </a:lnTo>
                <a:lnTo>
                  <a:pt x="13858" y="5419"/>
                </a:lnTo>
                <a:lnTo>
                  <a:pt x="14013" y="5739"/>
                </a:lnTo>
                <a:lnTo>
                  <a:pt x="14154" y="6067"/>
                </a:lnTo>
                <a:lnTo>
                  <a:pt x="14281" y="6403"/>
                </a:lnTo>
                <a:lnTo>
                  <a:pt x="14393" y="6746"/>
                </a:lnTo>
                <a:lnTo>
                  <a:pt x="14488" y="7094"/>
                </a:lnTo>
                <a:lnTo>
                  <a:pt x="14569" y="7450"/>
                </a:lnTo>
                <a:lnTo>
                  <a:pt x="14633" y="7811"/>
                </a:lnTo>
                <a:lnTo>
                  <a:pt x="14682" y="8178"/>
                </a:lnTo>
                <a:lnTo>
                  <a:pt x="14713" y="8550"/>
                </a:lnTo>
                <a:close/>
                <a:moveTo>
                  <a:pt x="7303" y="6324"/>
                </a:moveTo>
                <a:lnTo>
                  <a:pt x="7351" y="6336"/>
                </a:lnTo>
                <a:lnTo>
                  <a:pt x="7400" y="6349"/>
                </a:lnTo>
                <a:lnTo>
                  <a:pt x="7448" y="6364"/>
                </a:lnTo>
                <a:lnTo>
                  <a:pt x="7495" y="6379"/>
                </a:lnTo>
                <a:lnTo>
                  <a:pt x="7544" y="6395"/>
                </a:lnTo>
                <a:lnTo>
                  <a:pt x="7591" y="6411"/>
                </a:lnTo>
                <a:lnTo>
                  <a:pt x="7639" y="6428"/>
                </a:lnTo>
                <a:lnTo>
                  <a:pt x="7686" y="6446"/>
                </a:lnTo>
                <a:lnTo>
                  <a:pt x="7732" y="6465"/>
                </a:lnTo>
                <a:lnTo>
                  <a:pt x="7780" y="6485"/>
                </a:lnTo>
                <a:lnTo>
                  <a:pt x="7825" y="6506"/>
                </a:lnTo>
                <a:lnTo>
                  <a:pt x="7871" y="6527"/>
                </a:lnTo>
                <a:lnTo>
                  <a:pt x="7918" y="6549"/>
                </a:lnTo>
                <a:lnTo>
                  <a:pt x="7963" y="6572"/>
                </a:lnTo>
                <a:lnTo>
                  <a:pt x="8008" y="6595"/>
                </a:lnTo>
                <a:lnTo>
                  <a:pt x="8053" y="6621"/>
                </a:lnTo>
                <a:lnTo>
                  <a:pt x="8097" y="6646"/>
                </a:lnTo>
                <a:lnTo>
                  <a:pt x="8141" y="6672"/>
                </a:lnTo>
                <a:lnTo>
                  <a:pt x="8185" y="6699"/>
                </a:lnTo>
                <a:lnTo>
                  <a:pt x="8229" y="6726"/>
                </a:lnTo>
                <a:lnTo>
                  <a:pt x="8272" y="6756"/>
                </a:lnTo>
                <a:lnTo>
                  <a:pt x="8314" y="6785"/>
                </a:lnTo>
                <a:lnTo>
                  <a:pt x="8357" y="6815"/>
                </a:lnTo>
                <a:lnTo>
                  <a:pt x="8399" y="6845"/>
                </a:lnTo>
                <a:lnTo>
                  <a:pt x="8440" y="6878"/>
                </a:lnTo>
                <a:lnTo>
                  <a:pt x="8482" y="6911"/>
                </a:lnTo>
                <a:lnTo>
                  <a:pt x="8522" y="6944"/>
                </a:lnTo>
                <a:lnTo>
                  <a:pt x="8562" y="6978"/>
                </a:lnTo>
                <a:lnTo>
                  <a:pt x="8602" y="7014"/>
                </a:lnTo>
                <a:lnTo>
                  <a:pt x="8641" y="7049"/>
                </a:lnTo>
                <a:lnTo>
                  <a:pt x="8680" y="7086"/>
                </a:lnTo>
                <a:lnTo>
                  <a:pt x="8718" y="7124"/>
                </a:lnTo>
                <a:lnTo>
                  <a:pt x="8756" y="7162"/>
                </a:lnTo>
                <a:lnTo>
                  <a:pt x="8793" y="7201"/>
                </a:lnTo>
                <a:lnTo>
                  <a:pt x="8829" y="7240"/>
                </a:lnTo>
                <a:lnTo>
                  <a:pt x="8864" y="7281"/>
                </a:lnTo>
                <a:lnTo>
                  <a:pt x="8899" y="7321"/>
                </a:lnTo>
                <a:lnTo>
                  <a:pt x="8933" y="7362"/>
                </a:lnTo>
                <a:lnTo>
                  <a:pt x="8965" y="7404"/>
                </a:lnTo>
                <a:lnTo>
                  <a:pt x="8997" y="7445"/>
                </a:lnTo>
                <a:lnTo>
                  <a:pt x="9029" y="7487"/>
                </a:lnTo>
                <a:lnTo>
                  <a:pt x="9059" y="7530"/>
                </a:lnTo>
                <a:lnTo>
                  <a:pt x="9088" y="7573"/>
                </a:lnTo>
                <a:lnTo>
                  <a:pt x="9117" y="7616"/>
                </a:lnTo>
                <a:lnTo>
                  <a:pt x="9145" y="7661"/>
                </a:lnTo>
                <a:lnTo>
                  <a:pt x="9172" y="7704"/>
                </a:lnTo>
                <a:lnTo>
                  <a:pt x="9198" y="7748"/>
                </a:lnTo>
                <a:lnTo>
                  <a:pt x="9224" y="7794"/>
                </a:lnTo>
                <a:lnTo>
                  <a:pt x="9248" y="7839"/>
                </a:lnTo>
                <a:lnTo>
                  <a:pt x="9272" y="7885"/>
                </a:lnTo>
                <a:lnTo>
                  <a:pt x="9295" y="7930"/>
                </a:lnTo>
                <a:lnTo>
                  <a:pt x="9317" y="7976"/>
                </a:lnTo>
                <a:lnTo>
                  <a:pt x="9339" y="8023"/>
                </a:lnTo>
                <a:lnTo>
                  <a:pt x="9359" y="8070"/>
                </a:lnTo>
                <a:lnTo>
                  <a:pt x="9379" y="8116"/>
                </a:lnTo>
                <a:lnTo>
                  <a:pt x="9397" y="8164"/>
                </a:lnTo>
                <a:lnTo>
                  <a:pt x="9415" y="8211"/>
                </a:lnTo>
                <a:lnTo>
                  <a:pt x="9433" y="8260"/>
                </a:lnTo>
                <a:lnTo>
                  <a:pt x="9450" y="8307"/>
                </a:lnTo>
                <a:lnTo>
                  <a:pt x="9465" y="8355"/>
                </a:lnTo>
                <a:lnTo>
                  <a:pt x="9480" y="8404"/>
                </a:lnTo>
                <a:lnTo>
                  <a:pt x="9494" y="8452"/>
                </a:lnTo>
                <a:lnTo>
                  <a:pt x="9507" y="8500"/>
                </a:lnTo>
                <a:lnTo>
                  <a:pt x="9520" y="8550"/>
                </a:lnTo>
                <a:lnTo>
                  <a:pt x="10508" y="8550"/>
                </a:lnTo>
                <a:lnTo>
                  <a:pt x="10497" y="8474"/>
                </a:lnTo>
                <a:lnTo>
                  <a:pt x="10486" y="8399"/>
                </a:lnTo>
                <a:lnTo>
                  <a:pt x="10472" y="8324"/>
                </a:lnTo>
                <a:lnTo>
                  <a:pt x="10458" y="8249"/>
                </a:lnTo>
                <a:lnTo>
                  <a:pt x="10441" y="8175"/>
                </a:lnTo>
                <a:lnTo>
                  <a:pt x="10424" y="8101"/>
                </a:lnTo>
                <a:lnTo>
                  <a:pt x="10404" y="8029"/>
                </a:lnTo>
                <a:lnTo>
                  <a:pt x="10383" y="7956"/>
                </a:lnTo>
                <a:lnTo>
                  <a:pt x="10361" y="7884"/>
                </a:lnTo>
                <a:lnTo>
                  <a:pt x="10337" y="7812"/>
                </a:lnTo>
                <a:lnTo>
                  <a:pt x="10312" y="7741"/>
                </a:lnTo>
                <a:lnTo>
                  <a:pt x="10286" y="7671"/>
                </a:lnTo>
                <a:lnTo>
                  <a:pt x="10258" y="7600"/>
                </a:lnTo>
                <a:lnTo>
                  <a:pt x="10228" y="7531"/>
                </a:lnTo>
                <a:lnTo>
                  <a:pt x="10197" y="7462"/>
                </a:lnTo>
                <a:lnTo>
                  <a:pt x="10165" y="7395"/>
                </a:lnTo>
                <a:lnTo>
                  <a:pt x="10132" y="7327"/>
                </a:lnTo>
                <a:lnTo>
                  <a:pt x="10096" y="7261"/>
                </a:lnTo>
                <a:lnTo>
                  <a:pt x="10059" y="7194"/>
                </a:lnTo>
                <a:lnTo>
                  <a:pt x="10022" y="7129"/>
                </a:lnTo>
                <a:lnTo>
                  <a:pt x="9983" y="7064"/>
                </a:lnTo>
                <a:lnTo>
                  <a:pt x="9942" y="7001"/>
                </a:lnTo>
                <a:lnTo>
                  <a:pt x="9900" y="6937"/>
                </a:lnTo>
                <a:lnTo>
                  <a:pt x="9857" y="6875"/>
                </a:lnTo>
                <a:lnTo>
                  <a:pt x="9812" y="6813"/>
                </a:lnTo>
                <a:lnTo>
                  <a:pt x="9766" y="6753"/>
                </a:lnTo>
                <a:lnTo>
                  <a:pt x="9719" y="6693"/>
                </a:lnTo>
                <a:lnTo>
                  <a:pt x="9669" y="6634"/>
                </a:lnTo>
                <a:lnTo>
                  <a:pt x="9620" y="6576"/>
                </a:lnTo>
                <a:lnTo>
                  <a:pt x="9569" y="6519"/>
                </a:lnTo>
                <a:lnTo>
                  <a:pt x="9515" y="6462"/>
                </a:lnTo>
                <a:lnTo>
                  <a:pt x="9462" y="6407"/>
                </a:lnTo>
                <a:lnTo>
                  <a:pt x="9406" y="6352"/>
                </a:lnTo>
                <a:lnTo>
                  <a:pt x="9349" y="6299"/>
                </a:lnTo>
                <a:lnTo>
                  <a:pt x="9292" y="6247"/>
                </a:lnTo>
                <a:lnTo>
                  <a:pt x="9233" y="6195"/>
                </a:lnTo>
                <a:lnTo>
                  <a:pt x="9174" y="6146"/>
                </a:lnTo>
                <a:lnTo>
                  <a:pt x="9113" y="6098"/>
                </a:lnTo>
                <a:lnTo>
                  <a:pt x="9053" y="6051"/>
                </a:lnTo>
                <a:lnTo>
                  <a:pt x="8990" y="6006"/>
                </a:lnTo>
                <a:lnTo>
                  <a:pt x="8928" y="5962"/>
                </a:lnTo>
                <a:lnTo>
                  <a:pt x="8864" y="5919"/>
                </a:lnTo>
                <a:lnTo>
                  <a:pt x="8800" y="5879"/>
                </a:lnTo>
                <a:lnTo>
                  <a:pt x="8734" y="5838"/>
                </a:lnTo>
                <a:lnTo>
                  <a:pt x="8669" y="5800"/>
                </a:lnTo>
                <a:lnTo>
                  <a:pt x="8603" y="5764"/>
                </a:lnTo>
                <a:lnTo>
                  <a:pt x="8535" y="5727"/>
                </a:lnTo>
                <a:lnTo>
                  <a:pt x="8467" y="5694"/>
                </a:lnTo>
                <a:lnTo>
                  <a:pt x="8398" y="5661"/>
                </a:lnTo>
                <a:lnTo>
                  <a:pt x="8330" y="5630"/>
                </a:lnTo>
                <a:lnTo>
                  <a:pt x="8259" y="5600"/>
                </a:lnTo>
                <a:lnTo>
                  <a:pt x="8189" y="5572"/>
                </a:lnTo>
                <a:lnTo>
                  <a:pt x="8118" y="5546"/>
                </a:lnTo>
                <a:lnTo>
                  <a:pt x="8046" y="5521"/>
                </a:lnTo>
                <a:lnTo>
                  <a:pt x="7974" y="5497"/>
                </a:lnTo>
                <a:lnTo>
                  <a:pt x="7901" y="5474"/>
                </a:lnTo>
                <a:lnTo>
                  <a:pt x="7828" y="5453"/>
                </a:lnTo>
                <a:lnTo>
                  <a:pt x="7754" y="5434"/>
                </a:lnTo>
                <a:lnTo>
                  <a:pt x="7680" y="5417"/>
                </a:lnTo>
                <a:lnTo>
                  <a:pt x="7605" y="5401"/>
                </a:lnTo>
                <a:lnTo>
                  <a:pt x="7530" y="5386"/>
                </a:lnTo>
                <a:lnTo>
                  <a:pt x="7455" y="5373"/>
                </a:lnTo>
                <a:lnTo>
                  <a:pt x="7379" y="5362"/>
                </a:lnTo>
                <a:lnTo>
                  <a:pt x="7303" y="5351"/>
                </a:lnTo>
                <a:lnTo>
                  <a:pt x="7303" y="6324"/>
                </a:lnTo>
                <a:close/>
              </a:path>
            </a:pathLst>
          </a:custGeom>
          <a:solidFill>
            <a:srgbClr val="11499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1628800"/>
            <a:ext cx="37444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</a:t>
            </a:r>
            <a:r>
              <a:rPr lang="en-US" dirty="0"/>
              <a:t>hope that you found </a:t>
            </a:r>
            <a:r>
              <a:rPr lang="en-US" dirty="0" smtClean="0"/>
              <a:t>this session informative </a:t>
            </a:r>
            <a:r>
              <a:rPr lang="en-US" dirty="0"/>
              <a:t>and worthwhile. Our primary goal was to increase your understanding of </a:t>
            </a:r>
            <a:r>
              <a:rPr lang="en-US" dirty="0" smtClean="0"/>
              <a:t>the topic and CA PPM in general. </a:t>
            </a:r>
          </a:p>
          <a:p>
            <a:endParaRPr lang="en-US" dirty="0"/>
          </a:p>
          <a:p>
            <a:r>
              <a:rPr lang="en-US" dirty="0" smtClean="0"/>
              <a:t>There </a:t>
            </a:r>
            <a:r>
              <a:rPr lang="en-US" dirty="0"/>
              <a:t>were many </a:t>
            </a:r>
            <a:r>
              <a:rPr lang="en-US" dirty="0" smtClean="0"/>
              <a:t>concepts covered </a:t>
            </a:r>
            <a:r>
              <a:rPr lang="en-US" dirty="0"/>
              <a:t>during the </a:t>
            </a:r>
            <a:r>
              <a:rPr lang="en-US" dirty="0" smtClean="0"/>
              <a:t>session, if you </a:t>
            </a:r>
            <a:r>
              <a:rPr lang="en-US" dirty="0"/>
              <a:t>would like to contact any presenter with questions, please </a:t>
            </a:r>
            <a:r>
              <a:rPr lang="en-US" dirty="0" smtClean="0"/>
              <a:t>reach out to us.</a:t>
            </a:r>
            <a:endParaRPr lang="en-US" dirty="0"/>
          </a:p>
          <a:p>
            <a:endParaRPr lang="en-US" dirty="0"/>
          </a:p>
          <a:p>
            <a:r>
              <a:rPr lang="en-US" dirty="0"/>
              <a:t>Thank </a:t>
            </a:r>
            <a:r>
              <a:rPr lang="en-US" dirty="0" smtClean="0"/>
              <a:t>you for attending </a:t>
            </a:r>
            <a:r>
              <a:rPr lang="en-US" dirty="0" err="1" smtClean="0"/>
              <a:t>regoUniversity</a:t>
            </a:r>
            <a:r>
              <a:rPr lang="en-US" dirty="0" smtClean="0"/>
              <a:t> 2015!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41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SQL Developer</a:t>
            </a:r>
          </a:p>
          <a:p>
            <a:pPr lvl="1"/>
            <a:r>
              <a:rPr lang="en-US" dirty="0"/>
              <a:t>SQL Developer: </a:t>
            </a:r>
            <a:r>
              <a:rPr lang="en-US" dirty="0">
                <a:hlinkClick r:id="rId2"/>
              </a:rPr>
              <a:t>Here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dirty="0"/>
              <a:t>Clarity DB Connection Info and Access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Place holder for </a:t>
            </a:r>
            <a:r>
              <a:rPr lang="en-US" dirty="0" smtClean="0">
                <a:solidFill>
                  <a:srgbClr val="FF0000"/>
                </a:solidFill>
              </a:rPr>
              <a:t>information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52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SELECT Statements</a:t>
            </a:r>
          </a:p>
          <a:p>
            <a:r>
              <a:rPr lang="en-US" dirty="0"/>
              <a:t>JOIN Statements</a:t>
            </a:r>
          </a:p>
          <a:p>
            <a:r>
              <a:rPr lang="en-US" dirty="0"/>
              <a:t>WHERE Clause</a:t>
            </a:r>
          </a:p>
          <a:p>
            <a:r>
              <a:rPr lang="en-US" dirty="0"/>
              <a:t>GROUP BY</a:t>
            </a:r>
          </a:p>
          <a:p>
            <a:r>
              <a:rPr lang="en-US" dirty="0"/>
              <a:t>ORDER BY</a:t>
            </a:r>
          </a:p>
          <a:p>
            <a:pPr>
              <a:spcBef>
                <a:spcPts val="2400"/>
              </a:spcBef>
            </a:pPr>
            <a:r>
              <a:rPr lang="en-US" dirty="0"/>
              <a:t>Best practices: </a:t>
            </a:r>
            <a:r>
              <a:rPr lang="en-US" dirty="0" smtClean="0"/>
              <a:t>Try </a:t>
            </a:r>
            <a:r>
              <a:rPr lang="en-US" dirty="0"/>
              <a:t>to use ANSI SQL </a:t>
            </a:r>
            <a:r>
              <a:rPr lang="en-US" dirty="0" smtClean="0"/>
              <a:t>syntax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32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 Basics,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1800"/>
              </a:spcBef>
            </a:pPr>
            <a:r>
              <a:rPr lang="en-US" dirty="0"/>
              <a:t>The </a:t>
            </a:r>
            <a:r>
              <a:rPr lang="en-US" b="1" dirty="0"/>
              <a:t>SELECT</a:t>
            </a:r>
            <a:r>
              <a:rPr lang="en-US" dirty="0"/>
              <a:t> statement retrieves column data from </a:t>
            </a:r>
            <a:r>
              <a:rPr lang="en-US" dirty="0" smtClean="0"/>
              <a:t>tables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NSQL </a:t>
            </a:r>
            <a:r>
              <a:rPr lang="en-US" dirty="0"/>
              <a:t>Queries must start with SELECT however for each </a:t>
            </a:r>
            <a:r>
              <a:rPr lang="en-US" dirty="0" smtClean="0"/>
              <a:t>column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dirty="0"/>
              <a:t>The </a:t>
            </a:r>
            <a:r>
              <a:rPr lang="en-US" b="1" dirty="0"/>
              <a:t>FROM</a:t>
            </a:r>
            <a:r>
              <a:rPr lang="en-US" dirty="0"/>
              <a:t> clause is a standard SQL statement </a:t>
            </a:r>
            <a:r>
              <a:rPr lang="en-US" dirty="0" smtClean="0"/>
              <a:t>that defines </a:t>
            </a:r>
            <a:r>
              <a:rPr lang="en-US" dirty="0"/>
              <a:t>which table to gather data </a:t>
            </a:r>
            <a:r>
              <a:rPr lang="en-US" dirty="0" smtClean="0"/>
              <a:t>from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dirty="0"/>
              <a:t>The </a:t>
            </a:r>
            <a:r>
              <a:rPr lang="en-US" b="1" dirty="0"/>
              <a:t>WHERE</a:t>
            </a:r>
            <a:r>
              <a:rPr lang="en-US" dirty="0"/>
              <a:t> statement filters data returned by a </a:t>
            </a:r>
            <a:r>
              <a:rPr lang="en-US" dirty="0" smtClean="0"/>
              <a:t>query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dirty="0"/>
              <a:t>The </a:t>
            </a:r>
            <a:r>
              <a:rPr lang="en-US" b="1" dirty="0"/>
              <a:t>GROUP BY </a:t>
            </a:r>
            <a:r>
              <a:rPr lang="en-US" dirty="0"/>
              <a:t>clause is typically used to combine database records with identical values in a specified field into a single record, usually for the purposes of calculating some sort of aggregate </a:t>
            </a:r>
            <a:r>
              <a:rPr lang="en-US" dirty="0" smtClean="0"/>
              <a:t>function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US" dirty="0"/>
              <a:t>The </a:t>
            </a:r>
            <a:r>
              <a:rPr lang="en-US" b="1" dirty="0"/>
              <a:t>ORDER BY </a:t>
            </a:r>
            <a:r>
              <a:rPr lang="en-US" dirty="0"/>
              <a:t>clause is used to sort data on a </a:t>
            </a:r>
            <a:r>
              <a:rPr lang="en-US" dirty="0" smtClean="0"/>
              <a:t>column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The </a:t>
            </a:r>
            <a:r>
              <a:rPr lang="en-US" dirty="0"/>
              <a:t>sort can be ascending or </a:t>
            </a:r>
            <a:r>
              <a:rPr lang="en-US" dirty="0" smtClean="0"/>
              <a:t>descending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Use </a:t>
            </a:r>
            <a:r>
              <a:rPr lang="en-US" dirty="0"/>
              <a:t>the acronym ASC or </a:t>
            </a:r>
            <a:r>
              <a:rPr lang="en-US" dirty="0" smtClean="0"/>
              <a:t>DESC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80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431799" y="1196753"/>
            <a:ext cx="5759003" cy="4752527"/>
          </a:xfrm>
        </p:spPr>
        <p:txBody>
          <a:bodyPr/>
          <a:lstStyle/>
          <a:p>
            <a:r>
              <a:rPr lang="en-US" dirty="0"/>
              <a:t>INNER JOIN</a:t>
            </a:r>
          </a:p>
          <a:p>
            <a:pPr lvl="1"/>
            <a:r>
              <a:rPr lang="en-US" dirty="0"/>
              <a:t>Return rows when there is at least one match </a:t>
            </a:r>
            <a:r>
              <a:rPr lang="en-US" dirty="0" smtClean="0"/>
              <a:t>in </a:t>
            </a:r>
            <a:r>
              <a:rPr lang="en-US" dirty="0"/>
              <a:t>both </a:t>
            </a:r>
            <a:r>
              <a:rPr lang="en-US" dirty="0" smtClean="0"/>
              <a:t>tables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LEFT </a:t>
            </a:r>
            <a:r>
              <a:rPr lang="en-US" dirty="0"/>
              <a:t>JOIN</a:t>
            </a:r>
          </a:p>
          <a:p>
            <a:pPr lvl="1"/>
            <a:r>
              <a:rPr lang="en-US" dirty="0"/>
              <a:t>Return all rows from the left table, even if there </a:t>
            </a:r>
            <a:r>
              <a:rPr lang="en-US" dirty="0" smtClean="0"/>
              <a:t>are </a:t>
            </a:r>
            <a:r>
              <a:rPr lang="en-US" dirty="0"/>
              <a:t>no matches in the right table.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Inner Jo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6" y="1111516"/>
            <a:ext cx="2139696" cy="2222791"/>
          </a:xfrm>
          <a:prstGeom prst="rect">
            <a:avLst/>
          </a:prstGeom>
        </p:spPr>
      </p:pic>
      <p:pic>
        <p:nvPicPr>
          <p:cNvPr id="5" name="Picture 4" descr="Left Joi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68" y="3767493"/>
            <a:ext cx="213919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431800" y="1196753"/>
            <a:ext cx="3496978" cy="475252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Investments</a:t>
            </a:r>
          </a:p>
          <a:p>
            <a:pPr lvl="1"/>
            <a:r>
              <a:rPr lang="en-US" dirty="0" err="1"/>
              <a:t>INV_Investments</a:t>
            </a:r>
            <a:r>
              <a:rPr lang="en-US" dirty="0"/>
              <a:t> is the basic investment table that links to all of the related investment tables</a:t>
            </a:r>
          </a:p>
          <a:p>
            <a:r>
              <a:rPr lang="en-US" dirty="0"/>
              <a:t>Resources</a:t>
            </a:r>
          </a:p>
          <a:p>
            <a:pPr lvl="1"/>
            <a:r>
              <a:rPr lang="en-US" dirty="0" err="1"/>
              <a:t>SRM_Resources</a:t>
            </a:r>
            <a:r>
              <a:rPr lang="en-US" dirty="0"/>
              <a:t> is the basic resource/role table that links to all resource related </a:t>
            </a:r>
            <a:r>
              <a:rPr lang="en-US" dirty="0" smtClean="0"/>
              <a:t>tables</a:t>
            </a:r>
            <a:endParaRPr lang="en-US" dirty="0"/>
          </a:p>
          <a:p>
            <a:r>
              <a:rPr lang="en-US" dirty="0"/>
              <a:t>Timesheet</a:t>
            </a:r>
          </a:p>
          <a:p>
            <a:pPr lvl="1"/>
            <a:r>
              <a:rPr lang="en-US" dirty="0"/>
              <a:t>Stores timesheet information and links to the resource, time </a:t>
            </a:r>
            <a:r>
              <a:rPr lang="en-US" dirty="0" smtClean="0"/>
              <a:t>entry, </a:t>
            </a:r>
            <a:r>
              <a:rPr lang="en-US" dirty="0"/>
              <a:t>and time period </a:t>
            </a:r>
            <a:r>
              <a:rPr lang="en-US" dirty="0" smtClean="0"/>
              <a:t>tables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189685" y="1757920"/>
            <a:ext cx="4608511" cy="3025731"/>
            <a:chOff x="4110317" y="1757920"/>
            <a:chExt cx="4608511" cy="3025731"/>
          </a:xfrm>
        </p:grpSpPr>
        <p:sp>
          <p:nvSpPr>
            <p:cNvPr id="5" name="Rounded Rectangle 4"/>
            <p:cNvSpPr/>
            <p:nvPr/>
          </p:nvSpPr>
          <p:spPr bwMode="auto">
            <a:xfrm>
              <a:off x="6270556" y="1757922"/>
              <a:ext cx="2448272" cy="793481"/>
            </a:xfrm>
            <a:prstGeom prst="roundRect">
              <a:avLst/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dirty="0">
                  <a:solidFill>
                    <a:schemeClr val="bg1"/>
                  </a:solidFill>
                </a:rPr>
                <a:t>Investments</a:t>
              </a:r>
            </a:p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dirty="0">
                  <a:solidFill>
                    <a:schemeClr val="bg1"/>
                  </a:solidFill>
                </a:rPr>
                <a:t>INV_INVESTMENTS</a:t>
              </a:r>
            </a:p>
          </p:txBody>
        </p:sp>
        <p:sp>
          <p:nvSpPr>
            <p:cNvPr id="6" name="Rounded Rectangle 5"/>
            <p:cNvSpPr/>
            <p:nvPr/>
          </p:nvSpPr>
          <p:spPr bwMode="auto">
            <a:xfrm>
              <a:off x="6270556" y="3990170"/>
              <a:ext cx="2448272" cy="793481"/>
            </a:xfrm>
            <a:prstGeom prst="roundRect">
              <a:avLst/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dirty="0">
                  <a:solidFill>
                    <a:schemeClr val="bg1"/>
                  </a:solidFill>
                </a:rPr>
                <a:t>Timesheet</a:t>
              </a:r>
            </a:p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dirty="0">
                  <a:solidFill>
                    <a:schemeClr val="bg1"/>
                  </a:solidFill>
                </a:rPr>
                <a:t>PRTimeSheet</a:t>
              </a: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6270556" y="2908657"/>
              <a:ext cx="2448272" cy="793481"/>
            </a:xfrm>
            <a:prstGeom prst="roundRect">
              <a:avLst/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dirty="0">
                  <a:solidFill>
                    <a:schemeClr val="bg1"/>
                  </a:solidFill>
                </a:rPr>
                <a:t>Resource</a:t>
              </a:r>
            </a:p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dirty="0">
                  <a:solidFill>
                    <a:schemeClr val="bg1"/>
                  </a:solidFill>
                </a:rPr>
                <a:t>SRM_Resources</a:t>
              </a:r>
            </a:p>
          </p:txBody>
        </p:sp>
        <p:sp>
          <p:nvSpPr>
            <p:cNvPr id="8" name="Trapezoid 7"/>
            <p:cNvSpPr/>
            <p:nvPr/>
          </p:nvSpPr>
          <p:spPr bwMode="auto">
            <a:xfrm rot="16200000">
              <a:off x="4518350" y="3018295"/>
              <a:ext cx="3025729" cy="504980"/>
            </a:xfrm>
            <a:prstGeom prst="trapezoid">
              <a:avLst>
                <a:gd name="adj" fmla="val 213647"/>
              </a:avLst>
            </a:prstGeom>
            <a:solidFill>
              <a:srgbClr val="92D05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marL="227013" indent="-227013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Char char="}"/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4110317" y="2834949"/>
              <a:ext cx="1692325" cy="869032"/>
            </a:xfrm>
            <a:prstGeom prst="roundRect">
              <a:avLst/>
            </a:prstGeom>
            <a:solidFill>
              <a:srgbClr val="92D05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buClr>
                  <a:srgbClr val="FF0000"/>
                </a:buClr>
                <a:buFont typeface="Wingdings 3" pitchFamily="18" charset="2"/>
                <a:buNone/>
                <a:defRPr/>
              </a:pPr>
              <a:r>
                <a:rPr lang="en-US" b="1" dirty="0">
                  <a:solidFill>
                    <a:schemeClr val="tx1"/>
                  </a:solidFill>
                </a:rPr>
                <a:t>Core </a:t>
              </a:r>
              <a:r>
                <a:rPr lang="en-US" b="1" dirty="0" smtClean="0">
                  <a:solidFill>
                    <a:schemeClr val="tx1"/>
                  </a:solidFill>
                </a:rPr>
                <a:t>Tables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61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Retrieve all Projects from the INV_INVESTMENTS table with Type = Project and Project is </a:t>
            </a:r>
            <a:r>
              <a:rPr lang="en-US" dirty="0" smtClean="0"/>
              <a:t>Active</a:t>
            </a:r>
            <a:endParaRPr lang="en-US" dirty="0"/>
          </a:p>
          <a:p>
            <a:pPr>
              <a:spcBef>
                <a:spcPts val="3600"/>
              </a:spcBef>
            </a:pPr>
            <a:r>
              <a:rPr lang="en-US" dirty="0"/>
              <a:t>Retrieve Project ID, Project Name, </a:t>
            </a:r>
            <a:r>
              <a:rPr lang="en-US" dirty="0" smtClean="0"/>
              <a:t>and Project </a:t>
            </a:r>
            <a:r>
              <a:rPr lang="en-US" dirty="0"/>
              <a:t>Manager Full Name  (Last Name, First Name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13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Queries – Activity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SELECT * FROM INV_INVESTMENTS </a:t>
            </a:r>
            <a:r>
              <a:rPr lang="en-US" dirty="0" err="1"/>
              <a:t>inv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dirty="0" err="1"/>
              <a:t>inv.ODF_OBJECTTYPE</a:t>
            </a:r>
            <a:r>
              <a:rPr lang="en-US" dirty="0"/>
              <a:t> = ‘project’</a:t>
            </a:r>
          </a:p>
          <a:p>
            <a:pPr marL="0" indent="0">
              <a:buNone/>
            </a:pPr>
            <a:r>
              <a:rPr lang="en-US" dirty="0"/>
              <a:t>AND </a:t>
            </a:r>
            <a:r>
              <a:rPr lang="en-US" dirty="0" err="1"/>
              <a:t>inv.is_active</a:t>
            </a:r>
            <a:r>
              <a:rPr lang="en-US" dirty="0"/>
              <a:t> =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SELECT </a:t>
            </a:r>
            <a:r>
              <a:rPr lang="en-US" dirty="0" err="1"/>
              <a:t>inv.code</a:t>
            </a:r>
            <a:r>
              <a:rPr lang="en-US" dirty="0"/>
              <a:t>, </a:t>
            </a:r>
            <a:r>
              <a:rPr lang="en-US" dirty="0" err="1"/>
              <a:t>inv.name</a:t>
            </a:r>
            <a:r>
              <a:rPr lang="en-US" dirty="0"/>
              <a:t>, </a:t>
            </a:r>
            <a:r>
              <a:rPr lang="en-US" dirty="0" err="1"/>
              <a:t>r.full_name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FROM INV_INVESTMENTS </a:t>
            </a:r>
            <a:r>
              <a:rPr lang="en-US" dirty="0" err="1"/>
              <a:t>inv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INNER JOIN SRM_RESOURCES r on </a:t>
            </a:r>
            <a:r>
              <a:rPr lang="en-US" dirty="0" err="1"/>
              <a:t>r.user_id</a:t>
            </a:r>
            <a:r>
              <a:rPr lang="en-US" dirty="0"/>
              <a:t> = </a:t>
            </a:r>
            <a:r>
              <a:rPr lang="en-US" dirty="0" err="1" smtClean="0"/>
              <a:t>inv.manager_id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09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theme/theme1.xml><?xml version="1.0" encoding="utf-8"?>
<a:theme xmlns:a="http://schemas.openxmlformats.org/drawingml/2006/main" name="Office Theme">
  <a:themeElements>
    <a:clrScheme name="Blues">
      <a:dk1>
        <a:sysClr val="windowText" lastClr="000000"/>
      </a:dk1>
      <a:lt1>
        <a:sysClr val="window" lastClr="FFFFFF"/>
      </a:lt1>
      <a:dk2>
        <a:srgbClr val="2C3366"/>
      </a:dk2>
      <a:lt2>
        <a:srgbClr val="EAE5EB"/>
      </a:lt2>
      <a:accent1>
        <a:srgbClr val="1761CF"/>
      </a:accent1>
      <a:accent2>
        <a:srgbClr val="2F60FB"/>
      </a:accent2>
      <a:accent3>
        <a:srgbClr val="1272DC"/>
      </a:accent3>
      <a:accent4>
        <a:srgbClr val="4566D1"/>
      </a:accent4>
      <a:accent5>
        <a:srgbClr val="45A5ED"/>
      </a:accent5>
      <a:accent6>
        <a:srgbClr val="4F8CE5"/>
      </a:accent6>
      <a:hlink>
        <a:srgbClr val="0066FF"/>
      </a:hlink>
      <a:folHlink>
        <a:srgbClr val="6666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b1be315-0766-4d80-b991-52bdee4f8bc9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F1D8D2BB357A4CA70BB87C595746C2" ma:contentTypeVersion="2" ma:contentTypeDescription="Create a new document." ma:contentTypeScope="" ma:versionID="49623cd179197e446da57584fafc2ad6">
  <xsd:schema xmlns:xsd="http://www.w3.org/2001/XMLSchema" xmlns:xs="http://www.w3.org/2001/XMLSchema" xmlns:p="http://schemas.microsoft.com/office/2006/metadata/properties" xmlns:ns2="5b1be315-0766-4d80-b991-52bdee4f8bc9" targetNamespace="http://schemas.microsoft.com/office/2006/metadata/properties" ma:root="true" ma:fieldsID="bf44382a1a331ad180911dc553068b7e" ns2:_="">
    <xsd:import namespace="5b1be315-0766-4d80-b991-52bdee4f8bc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1be315-0766-4d80-b991-52bdee4f8bc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26469C-878B-420E-86E7-A57CC34345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589B7D-DC5A-4617-B1D9-C793E095580B}">
  <ds:schemaRefs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b1be315-0766-4d80-b991-52bdee4f8bc9"/>
  </ds:schemaRefs>
</ds:datastoreItem>
</file>

<file path=customXml/itemProps3.xml><?xml version="1.0" encoding="utf-8"?>
<ds:datastoreItem xmlns:ds="http://schemas.openxmlformats.org/officeDocument/2006/customXml" ds:itemID="{A3B1C3B2-A233-4E0C-90B8-D870AE61BB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1be315-0766-4d80-b991-52bdee4f8b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8715</TotalTime>
  <Words>1087</Words>
  <Application>Microsoft Macintosh PowerPoint</Application>
  <PresentationFormat>On-screen Show (4:3)</PresentationFormat>
  <Paragraphs>227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Getting Started with Data Model</vt:lpstr>
      <vt:lpstr>Agenda</vt:lpstr>
      <vt:lpstr>Requirements</vt:lpstr>
      <vt:lpstr>SQL Basics</vt:lpstr>
      <vt:lpstr>SQL Basics, cont.</vt:lpstr>
      <vt:lpstr>JOIN Types</vt:lpstr>
      <vt:lpstr>Core Tables</vt:lpstr>
      <vt:lpstr>Activity #1</vt:lpstr>
      <vt:lpstr>Queries – Activity #1</vt:lpstr>
      <vt:lpstr>Queries – Activity #1</vt:lpstr>
      <vt:lpstr>Resources vs. Users</vt:lpstr>
      <vt:lpstr>Resources vs. Users, cont.</vt:lpstr>
      <vt:lpstr>Activity #2</vt:lpstr>
      <vt:lpstr>Queries – Activity #2</vt:lpstr>
      <vt:lpstr>Custom Fields on Core Tables</vt:lpstr>
      <vt:lpstr>Custom Objects</vt:lpstr>
      <vt:lpstr>Custom Objects, cont.</vt:lpstr>
      <vt:lpstr>Custom Objects, cont.</vt:lpstr>
      <vt:lpstr>Activity #3 – Custom Object</vt:lpstr>
      <vt:lpstr>Queries – Activity #3</vt:lpstr>
      <vt:lpstr>Lookups</vt:lpstr>
      <vt:lpstr>Activity #4 – Lookups</vt:lpstr>
      <vt:lpstr>Group Activity #4 – Lookups</vt:lpstr>
      <vt:lpstr>Timesheet Tables</vt:lpstr>
      <vt:lpstr>Group Activity #4 – Timesheets</vt:lpstr>
      <vt:lpstr>Time Slice Tables</vt:lpstr>
      <vt:lpstr>Questions</vt:lpstr>
    </vt:vector>
  </TitlesOfParts>
  <Manager/>
  <Company>Rego Consulting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Rego Consuling: CA PPM / CA Clarity Expertise On Demand</dc:title>
  <dc:subject>CA PPM CA Clarity</dc:subject>
  <dc:creator>Rego Consulting</dc:creator>
  <cp:keywords>Rego Consuling, CA PPM, CA Clarity</cp:keywords>
  <dc:description/>
  <cp:lastModifiedBy>Fred Goff</cp:lastModifiedBy>
  <cp:revision>2136</cp:revision>
  <dcterms:created xsi:type="dcterms:W3CDTF">2014-04-20T00:43:18Z</dcterms:created>
  <dcterms:modified xsi:type="dcterms:W3CDTF">2015-05-02T17:02:39Z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0x010100FDF1D8D2BB357A4CA70BB87C595746C2</vt:lpwstr>
  </property>
</Properties>
</file>