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44"/>
  </p:notesMasterIdLst>
  <p:handoutMasterIdLst>
    <p:handoutMasterId r:id="rId45"/>
  </p:handoutMasterIdLst>
  <p:sldIdLst>
    <p:sldId id="256" r:id="rId3"/>
    <p:sldId id="273" r:id="rId4"/>
    <p:sldId id="258" r:id="rId5"/>
    <p:sldId id="263" r:id="rId6"/>
    <p:sldId id="261" r:id="rId7"/>
    <p:sldId id="303" r:id="rId8"/>
    <p:sldId id="262" r:id="rId9"/>
    <p:sldId id="264" r:id="rId10"/>
    <p:sldId id="259" r:id="rId11"/>
    <p:sldId id="269" r:id="rId12"/>
    <p:sldId id="267" r:id="rId13"/>
    <p:sldId id="279" r:id="rId14"/>
    <p:sldId id="299" r:id="rId15"/>
    <p:sldId id="293" r:id="rId16"/>
    <p:sldId id="294" r:id="rId17"/>
    <p:sldId id="302" r:id="rId18"/>
    <p:sldId id="325" r:id="rId19"/>
    <p:sldId id="326" r:id="rId20"/>
    <p:sldId id="327" r:id="rId21"/>
    <p:sldId id="328" r:id="rId22"/>
    <p:sldId id="329" r:id="rId23"/>
    <p:sldId id="330" r:id="rId24"/>
    <p:sldId id="331"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276" r:id="rId40"/>
    <p:sldId id="277" r:id="rId41"/>
    <p:sldId id="278"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A4"/>
    <a:srgbClr val="0F4392"/>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241" autoAdjust="0"/>
    <p:restoredTop sz="89065" autoAdjust="0"/>
  </p:normalViewPr>
  <p:slideViewPr>
    <p:cSldViewPr snapToGrid="0">
      <p:cViewPr>
        <p:scale>
          <a:sx n="100" d="100"/>
          <a:sy n="100" d="100"/>
        </p:scale>
        <p:origin x="-198" y="1242"/>
      </p:cViewPr>
      <p:guideLst>
        <p:guide orient="horz" pos="2160"/>
        <p:guide pos="2880"/>
      </p:guideLst>
    </p:cSldViewPr>
  </p:slideViewPr>
  <p:notesTextViewPr>
    <p:cViewPr>
      <p:scale>
        <a:sx n="1" d="1"/>
        <a:sy n="1" d="1"/>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40BB4-9F4E-4455-B36F-1246F0F7B8D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69649C2-816A-45E1-8E38-6413BF874570}">
      <dgm:prSet phldrT="[Text]"/>
      <dgm:spPr>
        <a:solidFill>
          <a:schemeClr val="bg1"/>
        </a:solidFill>
      </dgm:spPr>
      <dgm:t>
        <a:bodyPr/>
        <a:lstStyle/>
        <a:p>
          <a:r>
            <a:rPr lang="en-US" dirty="0" smtClean="0"/>
            <a:t>Hospital  &amp; SLL Governance Boards</a:t>
          </a:r>
          <a:endParaRPr lang="en-US" dirty="0"/>
        </a:p>
      </dgm:t>
    </dgm:pt>
    <dgm:pt modelId="{C81D167F-1A4A-4483-BED8-3A56C44A153D}" type="parTrans" cxnId="{DDFA56D1-CBA6-4E95-9D22-935028CE70C4}">
      <dgm:prSet/>
      <dgm:spPr/>
      <dgm:t>
        <a:bodyPr/>
        <a:lstStyle/>
        <a:p>
          <a:endParaRPr lang="en-US"/>
        </a:p>
      </dgm:t>
    </dgm:pt>
    <dgm:pt modelId="{38188184-1588-4C34-9A72-F28249264D59}" type="sibTrans" cxnId="{DDFA56D1-CBA6-4E95-9D22-935028CE70C4}">
      <dgm:prSet/>
      <dgm:spPr/>
      <dgm:t>
        <a:bodyPr/>
        <a:lstStyle/>
        <a:p>
          <a:endParaRPr lang="en-US"/>
        </a:p>
      </dgm:t>
    </dgm:pt>
    <dgm:pt modelId="{80FAA6D5-9B00-478D-8274-72496808C0CF}">
      <dgm:prSet phldrT="[Text]"/>
      <dgm:spPr>
        <a:solidFill>
          <a:schemeClr val="bg1"/>
        </a:solidFill>
      </dgm:spPr>
      <dgm:t>
        <a:bodyPr/>
        <a:lstStyle/>
        <a:p>
          <a:r>
            <a:rPr lang="en-US" dirty="0" smtClean="0"/>
            <a:t>Approved Request</a:t>
          </a:r>
          <a:endParaRPr lang="en-US" dirty="0"/>
        </a:p>
      </dgm:t>
    </dgm:pt>
    <dgm:pt modelId="{3322B205-A922-4C32-98FE-ABE6C5372343}" type="parTrans" cxnId="{114E9F11-AB31-4D1B-B31D-BC1E1AD907EE}">
      <dgm:prSet/>
      <dgm:spPr/>
      <dgm:t>
        <a:bodyPr/>
        <a:lstStyle/>
        <a:p>
          <a:endParaRPr lang="en-US"/>
        </a:p>
      </dgm:t>
    </dgm:pt>
    <dgm:pt modelId="{FED68DD8-A3B8-44D8-9A4E-75D1D42098BE}" type="sibTrans" cxnId="{114E9F11-AB31-4D1B-B31D-BC1E1AD907EE}">
      <dgm:prSet/>
      <dgm:spPr/>
      <dgm:t>
        <a:bodyPr/>
        <a:lstStyle/>
        <a:p>
          <a:endParaRPr lang="en-US"/>
        </a:p>
      </dgm:t>
    </dgm:pt>
    <dgm:pt modelId="{0E77CCA9-E0D3-4DC7-8C41-5F38911BA533}">
      <dgm:prSet phldrT="[Text]" custT="1"/>
      <dgm:spPr>
        <a:solidFill>
          <a:schemeClr val="tx2">
            <a:lumMod val="60000"/>
            <a:lumOff val="40000"/>
          </a:schemeClr>
        </a:solidFill>
      </dgm:spPr>
      <dgm:t>
        <a:bodyPr/>
        <a:lstStyle/>
        <a:p>
          <a:r>
            <a:rPr lang="en-US" sz="1400" u="sng" dirty="0" smtClean="0"/>
            <a:t>PRB Review </a:t>
          </a:r>
        </a:p>
      </dgm:t>
    </dgm:pt>
    <dgm:pt modelId="{2BC3F5A7-3B82-49FA-BE9A-55E9B5303CA2}" type="parTrans" cxnId="{6C2292A2-B778-4C2C-9477-D4F0A4543206}">
      <dgm:prSet/>
      <dgm:spPr/>
      <dgm:t>
        <a:bodyPr/>
        <a:lstStyle/>
        <a:p>
          <a:endParaRPr lang="en-US"/>
        </a:p>
      </dgm:t>
    </dgm:pt>
    <dgm:pt modelId="{47E22511-BAFA-49CA-9370-F35935BCB1F3}" type="sibTrans" cxnId="{6C2292A2-B778-4C2C-9477-D4F0A4543206}">
      <dgm:prSet/>
      <dgm:spPr/>
      <dgm:t>
        <a:bodyPr/>
        <a:lstStyle/>
        <a:p>
          <a:endParaRPr lang="en-US"/>
        </a:p>
      </dgm:t>
    </dgm:pt>
    <dgm:pt modelId="{EB55AA25-191B-4094-98CB-B4AC398A76D1}">
      <dgm:prSet phldrT="[Text]" custT="1"/>
      <dgm:spPr>
        <a:solidFill>
          <a:schemeClr val="accent2">
            <a:lumMod val="60000"/>
            <a:lumOff val="40000"/>
          </a:schemeClr>
        </a:solidFill>
      </dgm:spPr>
      <dgm:t>
        <a:bodyPr/>
        <a:lstStyle/>
        <a:p>
          <a:pPr algn="l"/>
          <a:r>
            <a:rPr lang="en-US" sz="1400" dirty="0" smtClean="0">
              <a:solidFill>
                <a:schemeClr val="tx1"/>
              </a:solidFill>
            </a:rPr>
            <a:t>Project Schedule</a:t>
          </a:r>
        </a:p>
        <a:p>
          <a:pPr algn="l"/>
          <a:r>
            <a:rPr lang="en-US" sz="1400" dirty="0" smtClean="0">
              <a:solidFill>
                <a:schemeClr val="tx1"/>
              </a:solidFill>
            </a:rPr>
            <a:t>Resources</a:t>
          </a:r>
        </a:p>
        <a:p>
          <a:pPr algn="l"/>
          <a:r>
            <a:rPr lang="en-US" sz="1400" dirty="0" smtClean="0">
              <a:solidFill>
                <a:schemeClr val="tx1"/>
              </a:solidFill>
            </a:rPr>
            <a:t>Detailed Budget</a:t>
          </a:r>
          <a:endParaRPr lang="en-US" sz="1400" dirty="0">
            <a:solidFill>
              <a:schemeClr val="tx1"/>
            </a:solidFill>
          </a:endParaRPr>
        </a:p>
      </dgm:t>
    </dgm:pt>
    <dgm:pt modelId="{1302B61C-FE09-4E7A-BE05-982E3FC07C97}" type="parTrans" cxnId="{BC070349-A315-4228-BCF1-C80CB40FE5BB}">
      <dgm:prSet/>
      <dgm:spPr/>
      <dgm:t>
        <a:bodyPr/>
        <a:lstStyle/>
        <a:p>
          <a:endParaRPr lang="en-US"/>
        </a:p>
      </dgm:t>
    </dgm:pt>
    <dgm:pt modelId="{50F0265C-9E42-49A8-8D5A-FCE4AE495110}" type="sibTrans" cxnId="{BC070349-A315-4228-BCF1-C80CB40FE5BB}">
      <dgm:prSet/>
      <dgm:spPr/>
      <dgm:t>
        <a:bodyPr/>
        <a:lstStyle/>
        <a:p>
          <a:endParaRPr lang="en-US"/>
        </a:p>
      </dgm:t>
    </dgm:pt>
    <dgm:pt modelId="{7F229F4B-18DE-43CA-B0DC-4E432FE5AF7A}">
      <dgm:prSet phldrT="[Text]" custT="1"/>
      <dgm:spPr>
        <a:solidFill>
          <a:schemeClr val="accent2">
            <a:lumMod val="60000"/>
            <a:lumOff val="40000"/>
          </a:schemeClr>
        </a:solidFill>
      </dgm:spPr>
      <dgm:t>
        <a:bodyPr/>
        <a:lstStyle/>
        <a:p>
          <a:r>
            <a:rPr lang="en-US" sz="1400" dirty="0" smtClean="0">
              <a:solidFill>
                <a:schemeClr val="tx1"/>
              </a:solidFill>
            </a:rPr>
            <a:t>Convert to Project</a:t>
          </a:r>
        </a:p>
        <a:p>
          <a:endParaRPr lang="en-US" sz="1300" dirty="0" smtClean="0"/>
        </a:p>
      </dgm:t>
    </dgm:pt>
    <dgm:pt modelId="{E6347D8F-A8F5-4F0B-BB9F-9874AE5F50C4}" type="parTrans" cxnId="{64EFD85F-52A7-4D73-BE97-77A133A75471}">
      <dgm:prSet/>
      <dgm:spPr/>
      <dgm:t>
        <a:bodyPr/>
        <a:lstStyle/>
        <a:p>
          <a:endParaRPr lang="en-US"/>
        </a:p>
      </dgm:t>
    </dgm:pt>
    <dgm:pt modelId="{3B7F65C1-6121-4DD8-8D10-9E4829CC74E7}" type="sibTrans" cxnId="{64EFD85F-52A7-4D73-BE97-77A133A75471}">
      <dgm:prSet/>
      <dgm:spPr/>
      <dgm:t>
        <a:bodyPr/>
        <a:lstStyle/>
        <a:p>
          <a:endParaRPr lang="en-US"/>
        </a:p>
      </dgm:t>
    </dgm:pt>
    <dgm:pt modelId="{30B1423B-74ED-4FD8-B56B-2F9A81087D7E}">
      <dgm:prSet phldrT="[Text]"/>
      <dgm:spPr>
        <a:noFill/>
      </dgm:spPr>
      <dgm:t>
        <a:bodyPr/>
        <a:lstStyle/>
        <a:p>
          <a:endParaRPr lang="en-US" dirty="0" smtClean="0"/>
        </a:p>
      </dgm:t>
    </dgm:pt>
    <dgm:pt modelId="{E81E5DC4-312D-491D-9CDF-05B0BF549D73}" type="parTrans" cxnId="{3A31D813-9C70-4CAD-9FC3-AB8795CDDA09}">
      <dgm:prSet/>
      <dgm:spPr/>
      <dgm:t>
        <a:bodyPr/>
        <a:lstStyle/>
        <a:p>
          <a:endParaRPr lang="en-US"/>
        </a:p>
      </dgm:t>
    </dgm:pt>
    <dgm:pt modelId="{22FECEAE-943F-4AB4-97A1-CF93C7B4730F}" type="sibTrans" cxnId="{3A31D813-9C70-4CAD-9FC3-AB8795CDDA09}">
      <dgm:prSet/>
      <dgm:spPr/>
      <dgm:t>
        <a:bodyPr/>
        <a:lstStyle/>
        <a:p>
          <a:endParaRPr lang="en-US"/>
        </a:p>
      </dgm:t>
    </dgm:pt>
    <dgm:pt modelId="{C718EDB2-71C6-4490-B3F7-48D3A668B8B9}">
      <dgm:prSet phldrT="[Text]" custT="1"/>
      <dgm:spPr>
        <a:solidFill>
          <a:schemeClr val="tx2">
            <a:lumMod val="60000"/>
            <a:lumOff val="40000"/>
          </a:schemeClr>
        </a:solidFill>
      </dgm:spPr>
      <dgm:t>
        <a:bodyPr/>
        <a:lstStyle/>
        <a:p>
          <a:r>
            <a:rPr lang="en-US" sz="1400" dirty="0" smtClean="0"/>
            <a:t>Initial Funding Approved</a:t>
          </a:r>
          <a:endParaRPr lang="en-US" sz="1400" dirty="0"/>
        </a:p>
      </dgm:t>
    </dgm:pt>
    <dgm:pt modelId="{17E9548A-FDF3-42A4-9500-3BDD1A86E6E7}" type="parTrans" cxnId="{E6EB048E-A280-4B15-BAA8-B45A192978B3}">
      <dgm:prSet/>
      <dgm:spPr/>
      <dgm:t>
        <a:bodyPr/>
        <a:lstStyle/>
        <a:p>
          <a:endParaRPr lang="en-US"/>
        </a:p>
      </dgm:t>
    </dgm:pt>
    <dgm:pt modelId="{36EBDA77-7286-4AFD-86BC-E02522542C49}" type="sibTrans" cxnId="{E6EB048E-A280-4B15-BAA8-B45A192978B3}">
      <dgm:prSet/>
      <dgm:spPr/>
      <dgm:t>
        <a:bodyPr/>
        <a:lstStyle/>
        <a:p>
          <a:endParaRPr lang="en-US"/>
        </a:p>
      </dgm:t>
    </dgm:pt>
    <dgm:pt modelId="{DE8699C3-161A-48A1-A268-FA478F477CE7}">
      <dgm:prSet phldrT="[Text]" custT="1"/>
      <dgm:spPr>
        <a:solidFill>
          <a:schemeClr val="tx2">
            <a:lumMod val="60000"/>
            <a:lumOff val="40000"/>
          </a:schemeClr>
        </a:solidFill>
      </dgm:spPr>
      <dgm:t>
        <a:bodyPr/>
        <a:lstStyle/>
        <a:p>
          <a:r>
            <a:rPr lang="en-US" sz="1400" dirty="0" smtClean="0"/>
            <a:t> Fits Strategy</a:t>
          </a:r>
        </a:p>
      </dgm:t>
    </dgm:pt>
    <dgm:pt modelId="{FA61357C-11C6-40BD-B869-FFF02925AD49}" type="parTrans" cxnId="{DB34F027-AA95-40FB-94F2-C603A4BE7CCA}">
      <dgm:prSet/>
      <dgm:spPr/>
      <dgm:t>
        <a:bodyPr/>
        <a:lstStyle/>
        <a:p>
          <a:endParaRPr lang="en-US"/>
        </a:p>
      </dgm:t>
    </dgm:pt>
    <dgm:pt modelId="{279E2086-3ABA-46D0-9031-E2CB90EC1AE5}" type="sibTrans" cxnId="{DB34F027-AA95-40FB-94F2-C603A4BE7CCA}">
      <dgm:prSet/>
      <dgm:spPr/>
      <dgm:t>
        <a:bodyPr/>
        <a:lstStyle/>
        <a:p>
          <a:endParaRPr lang="en-US"/>
        </a:p>
      </dgm:t>
    </dgm:pt>
    <dgm:pt modelId="{6B8B260A-1343-4FFC-87B6-E0BA99A82572}">
      <dgm:prSet phldrT="[Text]" custT="1"/>
      <dgm:spPr>
        <a:solidFill>
          <a:schemeClr val="tx2">
            <a:lumMod val="60000"/>
            <a:lumOff val="40000"/>
          </a:schemeClr>
        </a:solidFill>
      </dgm:spPr>
      <dgm:t>
        <a:bodyPr/>
        <a:lstStyle/>
        <a:p>
          <a:r>
            <a:rPr lang="en-US" sz="1400" dirty="0" smtClean="0"/>
            <a:t>Project Cost SWAG</a:t>
          </a:r>
          <a:endParaRPr lang="en-US" sz="1100" dirty="0" smtClean="0"/>
        </a:p>
      </dgm:t>
    </dgm:pt>
    <dgm:pt modelId="{2B8781C9-6FCA-46E4-83DF-344CF456CDA9}" type="parTrans" cxnId="{7028F64B-4733-4B8E-81BA-56F3A348E320}">
      <dgm:prSet/>
      <dgm:spPr/>
      <dgm:t>
        <a:bodyPr/>
        <a:lstStyle/>
        <a:p>
          <a:endParaRPr lang="en-US"/>
        </a:p>
      </dgm:t>
    </dgm:pt>
    <dgm:pt modelId="{3912DA7E-9FDD-444B-B064-9F6F4E34964E}" type="sibTrans" cxnId="{7028F64B-4733-4B8E-81BA-56F3A348E320}">
      <dgm:prSet/>
      <dgm:spPr/>
      <dgm:t>
        <a:bodyPr/>
        <a:lstStyle/>
        <a:p>
          <a:endParaRPr lang="en-US"/>
        </a:p>
      </dgm:t>
    </dgm:pt>
    <dgm:pt modelId="{8D971142-000E-4D7C-9A27-5D8A65AF0D2A}" type="pres">
      <dgm:prSet presAssocID="{7BB40BB4-9F4E-4455-B36F-1246F0F7B8D3}" presName="Name0" presStyleCnt="0">
        <dgm:presLayoutVars>
          <dgm:dir/>
          <dgm:resizeHandles val="exact"/>
        </dgm:presLayoutVars>
      </dgm:prSet>
      <dgm:spPr/>
      <dgm:t>
        <a:bodyPr/>
        <a:lstStyle/>
        <a:p>
          <a:endParaRPr lang="en-US"/>
        </a:p>
      </dgm:t>
    </dgm:pt>
    <dgm:pt modelId="{4EFD2025-2562-488A-B5D7-1767EF9F4DC1}" type="pres">
      <dgm:prSet presAssocID="{869649C2-816A-45E1-8E38-6413BF874570}" presName="node" presStyleLbl="node1" presStyleIdx="0" presStyleCnt="5" custScaleX="164199" custLinFactNeighborX="47305" custLinFactNeighborY="0">
        <dgm:presLayoutVars>
          <dgm:bulletEnabled val="1"/>
        </dgm:presLayoutVars>
      </dgm:prSet>
      <dgm:spPr/>
      <dgm:t>
        <a:bodyPr/>
        <a:lstStyle/>
        <a:p>
          <a:endParaRPr lang="en-US"/>
        </a:p>
      </dgm:t>
    </dgm:pt>
    <dgm:pt modelId="{8F24432D-DB6F-4C9F-97C6-7FA8B6BFEE2C}" type="pres">
      <dgm:prSet presAssocID="{38188184-1588-4C34-9A72-F28249264D59}" presName="sibTrans" presStyleCnt="0"/>
      <dgm:spPr/>
    </dgm:pt>
    <dgm:pt modelId="{62E554FD-A78D-48CC-AEBB-45192FC146C4}" type="pres">
      <dgm:prSet presAssocID="{30B1423B-74ED-4FD8-B56B-2F9A81087D7E}" presName="node" presStyleLbl="node1" presStyleIdx="1" presStyleCnt="5">
        <dgm:presLayoutVars>
          <dgm:bulletEnabled val="1"/>
        </dgm:presLayoutVars>
      </dgm:prSet>
      <dgm:spPr/>
      <dgm:t>
        <a:bodyPr/>
        <a:lstStyle/>
        <a:p>
          <a:endParaRPr lang="en-US"/>
        </a:p>
      </dgm:t>
    </dgm:pt>
    <dgm:pt modelId="{499ECE38-0742-49ED-9F34-0EE6B6D11B81}" type="pres">
      <dgm:prSet presAssocID="{22FECEAE-943F-4AB4-97A1-CF93C7B4730F}" presName="sibTrans" presStyleCnt="0"/>
      <dgm:spPr/>
    </dgm:pt>
    <dgm:pt modelId="{B4043CE3-EF2A-4C4F-B94B-69D558CDEA79}" type="pres">
      <dgm:prSet presAssocID="{0E77CCA9-E0D3-4DC7-8C41-5F38911BA533}" presName="node" presStyleLbl="node1" presStyleIdx="2" presStyleCnt="5" custScaleX="165800" custLinFactX="-159311" custLinFactNeighborX="-200000">
        <dgm:presLayoutVars>
          <dgm:bulletEnabled val="1"/>
        </dgm:presLayoutVars>
      </dgm:prSet>
      <dgm:spPr/>
      <dgm:t>
        <a:bodyPr/>
        <a:lstStyle/>
        <a:p>
          <a:endParaRPr lang="en-US"/>
        </a:p>
      </dgm:t>
    </dgm:pt>
    <dgm:pt modelId="{08FF3A49-3F1C-40A0-A06B-AC15D0F4D443}" type="pres">
      <dgm:prSet presAssocID="{47E22511-BAFA-49CA-9370-F35935BCB1F3}" presName="sibTrans" presStyleCnt="0"/>
      <dgm:spPr/>
    </dgm:pt>
    <dgm:pt modelId="{9D71593F-8BB8-4D9E-82BC-E0CB4133A37E}" type="pres">
      <dgm:prSet presAssocID="{7F229F4B-18DE-43CA-B0DC-4E432FE5AF7A}" presName="node" presStyleLbl="node1" presStyleIdx="3" presStyleCnt="5" custScaleX="136167" custLinFactX="-151837" custLinFactNeighborX="-200000">
        <dgm:presLayoutVars>
          <dgm:bulletEnabled val="1"/>
        </dgm:presLayoutVars>
      </dgm:prSet>
      <dgm:spPr/>
      <dgm:t>
        <a:bodyPr/>
        <a:lstStyle/>
        <a:p>
          <a:endParaRPr lang="en-US"/>
        </a:p>
      </dgm:t>
    </dgm:pt>
    <dgm:pt modelId="{640650C6-8530-4293-9194-79C21FA63F88}" type="pres">
      <dgm:prSet presAssocID="{3B7F65C1-6121-4DD8-8D10-9E4829CC74E7}" presName="sibTrans" presStyleCnt="0"/>
      <dgm:spPr/>
    </dgm:pt>
    <dgm:pt modelId="{EA092336-A15D-49BE-AEEE-295B2A358096}" type="pres">
      <dgm:prSet presAssocID="{EB55AA25-191B-4094-98CB-B4AC398A76D1}" presName="node" presStyleLbl="node1" presStyleIdx="4" presStyleCnt="5" custScaleX="252257" custLinFactX="-151035" custLinFactNeighborX="-200000">
        <dgm:presLayoutVars>
          <dgm:bulletEnabled val="1"/>
        </dgm:presLayoutVars>
      </dgm:prSet>
      <dgm:spPr/>
      <dgm:t>
        <a:bodyPr/>
        <a:lstStyle/>
        <a:p>
          <a:endParaRPr lang="en-US"/>
        </a:p>
      </dgm:t>
    </dgm:pt>
  </dgm:ptLst>
  <dgm:cxnLst>
    <dgm:cxn modelId="{DDFA56D1-CBA6-4E95-9D22-935028CE70C4}" srcId="{7BB40BB4-9F4E-4455-B36F-1246F0F7B8D3}" destId="{869649C2-816A-45E1-8E38-6413BF874570}" srcOrd="0" destOrd="0" parTransId="{C81D167F-1A4A-4483-BED8-3A56C44A153D}" sibTransId="{38188184-1588-4C34-9A72-F28249264D59}"/>
    <dgm:cxn modelId="{6C2292A2-B778-4C2C-9477-D4F0A4543206}" srcId="{7BB40BB4-9F4E-4455-B36F-1246F0F7B8D3}" destId="{0E77CCA9-E0D3-4DC7-8C41-5F38911BA533}" srcOrd="2" destOrd="0" parTransId="{2BC3F5A7-3B82-49FA-BE9A-55E9B5303CA2}" sibTransId="{47E22511-BAFA-49CA-9370-F35935BCB1F3}"/>
    <dgm:cxn modelId="{03E1E0DC-2EFD-4678-932F-FC9862ACB2EA}" type="presOf" srcId="{80FAA6D5-9B00-478D-8274-72496808C0CF}" destId="{4EFD2025-2562-488A-B5D7-1767EF9F4DC1}" srcOrd="0" destOrd="1" presId="urn:microsoft.com/office/officeart/2005/8/layout/hList6"/>
    <dgm:cxn modelId="{114E9F11-AB31-4D1B-B31D-BC1E1AD907EE}" srcId="{869649C2-816A-45E1-8E38-6413BF874570}" destId="{80FAA6D5-9B00-478D-8274-72496808C0CF}" srcOrd="0" destOrd="0" parTransId="{3322B205-A922-4C32-98FE-ABE6C5372343}" sibTransId="{FED68DD8-A3B8-44D8-9A4E-75D1D42098BE}"/>
    <dgm:cxn modelId="{3A31D813-9C70-4CAD-9FC3-AB8795CDDA09}" srcId="{7BB40BB4-9F4E-4455-B36F-1246F0F7B8D3}" destId="{30B1423B-74ED-4FD8-B56B-2F9A81087D7E}" srcOrd="1" destOrd="0" parTransId="{E81E5DC4-312D-491D-9CDF-05B0BF549D73}" sibTransId="{22FECEAE-943F-4AB4-97A1-CF93C7B4730F}"/>
    <dgm:cxn modelId="{E6EB048E-A280-4B15-BAA8-B45A192978B3}" srcId="{0E77CCA9-E0D3-4DC7-8C41-5F38911BA533}" destId="{C718EDB2-71C6-4490-B3F7-48D3A668B8B9}" srcOrd="2" destOrd="0" parTransId="{17E9548A-FDF3-42A4-9500-3BDD1A86E6E7}" sibTransId="{36EBDA77-7286-4AFD-86BC-E02522542C49}"/>
    <dgm:cxn modelId="{7028F64B-4733-4B8E-81BA-56F3A348E320}" srcId="{0E77CCA9-E0D3-4DC7-8C41-5F38911BA533}" destId="{6B8B260A-1343-4FFC-87B6-E0BA99A82572}" srcOrd="0" destOrd="0" parTransId="{2B8781C9-6FCA-46E4-83DF-344CF456CDA9}" sibTransId="{3912DA7E-9FDD-444B-B064-9F6F4E34964E}"/>
    <dgm:cxn modelId="{BC070349-A315-4228-BCF1-C80CB40FE5BB}" srcId="{7BB40BB4-9F4E-4455-B36F-1246F0F7B8D3}" destId="{EB55AA25-191B-4094-98CB-B4AC398A76D1}" srcOrd="4" destOrd="0" parTransId="{1302B61C-FE09-4E7A-BE05-982E3FC07C97}" sibTransId="{50F0265C-9E42-49A8-8D5A-FCE4AE495110}"/>
    <dgm:cxn modelId="{F2120B04-46F7-429B-BD5C-D576EEFCACE8}" type="presOf" srcId="{C718EDB2-71C6-4490-B3F7-48D3A668B8B9}" destId="{B4043CE3-EF2A-4C4F-B94B-69D558CDEA79}" srcOrd="0" destOrd="3" presId="urn:microsoft.com/office/officeart/2005/8/layout/hList6"/>
    <dgm:cxn modelId="{288B6947-58E9-47E0-B41F-1E4537696446}" type="presOf" srcId="{6B8B260A-1343-4FFC-87B6-E0BA99A82572}" destId="{B4043CE3-EF2A-4C4F-B94B-69D558CDEA79}" srcOrd="0" destOrd="1" presId="urn:microsoft.com/office/officeart/2005/8/layout/hList6"/>
    <dgm:cxn modelId="{F5AAEC82-D827-4212-ACC8-032140342D1F}" type="presOf" srcId="{DE8699C3-161A-48A1-A268-FA478F477CE7}" destId="{B4043CE3-EF2A-4C4F-B94B-69D558CDEA79}" srcOrd="0" destOrd="2" presId="urn:microsoft.com/office/officeart/2005/8/layout/hList6"/>
    <dgm:cxn modelId="{44E56DD7-84A1-4F30-9DD2-34AF734CCBD0}" type="presOf" srcId="{0E77CCA9-E0D3-4DC7-8C41-5F38911BA533}" destId="{B4043CE3-EF2A-4C4F-B94B-69D558CDEA79}" srcOrd="0" destOrd="0" presId="urn:microsoft.com/office/officeart/2005/8/layout/hList6"/>
    <dgm:cxn modelId="{95D5D91A-70DE-4DFE-9F8A-C57F6ACFCBFB}" type="presOf" srcId="{30B1423B-74ED-4FD8-B56B-2F9A81087D7E}" destId="{62E554FD-A78D-48CC-AEBB-45192FC146C4}" srcOrd="0" destOrd="0" presId="urn:microsoft.com/office/officeart/2005/8/layout/hList6"/>
    <dgm:cxn modelId="{561D9F12-3B2E-4A1E-BF87-3BD2F748237E}" type="presOf" srcId="{7F229F4B-18DE-43CA-B0DC-4E432FE5AF7A}" destId="{9D71593F-8BB8-4D9E-82BC-E0CB4133A37E}" srcOrd="0" destOrd="0" presId="urn:microsoft.com/office/officeart/2005/8/layout/hList6"/>
    <dgm:cxn modelId="{1A7254D1-D94D-4DEF-856D-DE1E947BA151}" type="presOf" srcId="{EB55AA25-191B-4094-98CB-B4AC398A76D1}" destId="{EA092336-A15D-49BE-AEEE-295B2A358096}" srcOrd="0" destOrd="0" presId="urn:microsoft.com/office/officeart/2005/8/layout/hList6"/>
    <dgm:cxn modelId="{64EFD85F-52A7-4D73-BE97-77A133A75471}" srcId="{7BB40BB4-9F4E-4455-B36F-1246F0F7B8D3}" destId="{7F229F4B-18DE-43CA-B0DC-4E432FE5AF7A}" srcOrd="3" destOrd="0" parTransId="{E6347D8F-A8F5-4F0B-BB9F-9874AE5F50C4}" sibTransId="{3B7F65C1-6121-4DD8-8D10-9E4829CC74E7}"/>
    <dgm:cxn modelId="{DB34F027-AA95-40FB-94F2-C603A4BE7CCA}" srcId="{0E77CCA9-E0D3-4DC7-8C41-5F38911BA533}" destId="{DE8699C3-161A-48A1-A268-FA478F477CE7}" srcOrd="1" destOrd="0" parTransId="{FA61357C-11C6-40BD-B869-FFF02925AD49}" sibTransId="{279E2086-3ABA-46D0-9031-E2CB90EC1AE5}"/>
    <dgm:cxn modelId="{97B774E4-C2EB-4C6B-AE0B-A26746A05E9E}" type="presOf" srcId="{7BB40BB4-9F4E-4455-B36F-1246F0F7B8D3}" destId="{8D971142-000E-4D7C-9A27-5D8A65AF0D2A}" srcOrd="0" destOrd="0" presId="urn:microsoft.com/office/officeart/2005/8/layout/hList6"/>
    <dgm:cxn modelId="{B0F0E7AF-9F17-49E5-9CCA-13BA2FFC3A1B}" type="presOf" srcId="{869649C2-816A-45E1-8E38-6413BF874570}" destId="{4EFD2025-2562-488A-B5D7-1767EF9F4DC1}" srcOrd="0" destOrd="0" presId="urn:microsoft.com/office/officeart/2005/8/layout/hList6"/>
    <dgm:cxn modelId="{C90B131C-58EE-486F-BCAD-E63BFE98EED1}" type="presParOf" srcId="{8D971142-000E-4D7C-9A27-5D8A65AF0D2A}" destId="{4EFD2025-2562-488A-B5D7-1767EF9F4DC1}" srcOrd="0" destOrd="0" presId="urn:microsoft.com/office/officeart/2005/8/layout/hList6"/>
    <dgm:cxn modelId="{3198B21F-CEE9-41EF-88AD-0A817164096A}" type="presParOf" srcId="{8D971142-000E-4D7C-9A27-5D8A65AF0D2A}" destId="{8F24432D-DB6F-4C9F-97C6-7FA8B6BFEE2C}" srcOrd="1" destOrd="0" presId="urn:microsoft.com/office/officeart/2005/8/layout/hList6"/>
    <dgm:cxn modelId="{3F5F415E-D1EC-451E-86FE-975B3C7835EE}" type="presParOf" srcId="{8D971142-000E-4D7C-9A27-5D8A65AF0D2A}" destId="{62E554FD-A78D-48CC-AEBB-45192FC146C4}" srcOrd="2" destOrd="0" presId="urn:microsoft.com/office/officeart/2005/8/layout/hList6"/>
    <dgm:cxn modelId="{28719F67-9213-4A09-AB23-75DFDE56363E}" type="presParOf" srcId="{8D971142-000E-4D7C-9A27-5D8A65AF0D2A}" destId="{499ECE38-0742-49ED-9F34-0EE6B6D11B81}" srcOrd="3" destOrd="0" presId="urn:microsoft.com/office/officeart/2005/8/layout/hList6"/>
    <dgm:cxn modelId="{F07A51EF-344F-4A05-90E4-35E8F14E1BBA}" type="presParOf" srcId="{8D971142-000E-4D7C-9A27-5D8A65AF0D2A}" destId="{B4043CE3-EF2A-4C4F-B94B-69D558CDEA79}" srcOrd="4" destOrd="0" presId="urn:microsoft.com/office/officeart/2005/8/layout/hList6"/>
    <dgm:cxn modelId="{9D111F44-6596-4CBD-9239-199BC9D91A32}" type="presParOf" srcId="{8D971142-000E-4D7C-9A27-5D8A65AF0D2A}" destId="{08FF3A49-3F1C-40A0-A06B-AC15D0F4D443}" srcOrd="5" destOrd="0" presId="urn:microsoft.com/office/officeart/2005/8/layout/hList6"/>
    <dgm:cxn modelId="{BF6D95C0-373A-4176-B1E2-041BE7F41D9F}" type="presParOf" srcId="{8D971142-000E-4D7C-9A27-5D8A65AF0D2A}" destId="{9D71593F-8BB8-4D9E-82BC-E0CB4133A37E}" srcOrd="6" destOrd="0" presId="urn:microsoft.com/office/officeart/2005/8/layout/hList6"/>
    <dgm:cxn modelId="{6658865A-A2E7-45DD-906E-E1A97EAB8C49}" type="presParOf" srcId="{8D971142-000E-4D7C-9A27-5D8A65AF0D2A}" destId="{640650C6-8530-4293-9194-79C21FA63F88}" srcOrd="7" destOrd="0" presId="urn:microsoft.com/office/officeart/2005/8/layout/hList6"/>
    <dgm:cxn modelId="{50BB444B-30DA-4C65-BAE9-7B9B0DF74C18}" type="presParOf" srcId="{8D971142-000E-4D7C-9A27-5D8A65AF0D2A}" destId="{EA092336-A15D-49BE-AEEE-295B2A358096}"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299776-549F-4915-BAEC-A4CEB7FDA3B7}" type="doc">
      <dgm:prSet loTypeId="urn:microsoft.com/office/officeart/2005/8/layout/hProcess3" loCatId="process" qsTypeId="urn:microsoft.com/office/officeart/2005/8/quickstyle/simple1" qsCatId="simple" csTypeId="urn:microsoft.com/office/officeart/2005/8/colors/accent1_2" csCatId="accent1" phldr="1"/>
      <dgm:spPr/>
    </dgm:pt>
    <dgm:pt modelId="{275F5772-9579-4E60-93AC-14F90DF9FC80}">
      <dgm:prSet phldrT="[Text]" custT="1"/>
      <dgm:spPr/>
      <dgm:t>
        <a:bodyPr/>
        <a:lstStyle/>
        <a:p>
          <a:r>
            <a:rPr lang="en-US" sz="1200" b="0" baseline="0" dirty="0" smtClean="0"/>
            <a:t>Schedule Project</a:t>
          </a:r>
          <a:endParaRPr lang="en-US" sz="1200" b="0" baseline="0" dirty="0"/>
        </a:p>
      </dgm:t>
    </dgm:pt>
    <dgm:pt modelId="{D85AD7B8-BB98-45E5-8DC7-376A78DAABE5}" type="parTrans" cxnId="{C5721555-6C09-40B1-A1DF-E5B437B4FFFF}">
      <dgm:prSet/>
      <dgm:spPr/>
      <dgm:t>
        <a:bodyPr/>
        <a:lstStyle/>
        <a:p>
          <a:endParaRPr lang="en-US"/>
        </a:p>
      </dgm:t>
    </dgm:pt>
    <dgm:pt modelId="{42EE8233-FA39-40DB-B06C-7A0DCF63A13D}" type="sibTrans" cxnId="{C5721555-6C09-40B1-A1DF-E5B437B4FFFF}">
      <dgm:prSet/>
      <dgm:spPr/>
      <dgm:t>
        <a:bodyPr/>
        <a:lstStyle/>
        <a:p>
          <a:endParaRPr lang="en-US"/>
        </a:p>
      </dgm:t>
    </dgm:pt>
    <dgm:pt modelId="{6D0A4014-71E1-4E36-AB1C-8ACBB75385A6}" type="pres">
      <dgm:prSet presAssocID="{33299776-549F-4915-BAEC-A4CEB7FDA3B7}" presName="Name0" presStyleCnt="0">
        <dgm:presLayoutVars>
          <dgm:dir/>
          <dgm:animLvl val="lvl"/>
          <dgm:resizeHandles val="exact"/>
        </dgm:presLayoutVars>
      </dgm:prSet>
      <dgm:spPr/>
    </dgm:pt>
    <dgm:pt modelId="{68834724-97B8-43C0-9FC6-A6BD62ABEF02}" type="pres">
      <dgm:prSet presAssocID="{33299776-549F-4915-BAEC-A4CEB7FDA3B7}" presName="dummy" presStyleCnt="0"/>
      <dgm:spPr/>
    </dgm:pt>
    <dgm:pt modelId="{A3C8D684-FC62-4C23-8A8F-37E2E0414C75}" type="pres">
      <dgm:prSet presAssocID="{33299776-549F-4915-BAEC-A4CEB7FDA3B7}" presName="linH" presStyleCnt="0"/>
      <dgm:spPr/>
    </dgm:pt>
    <dgm:pt modelId="{595691C8-76EB-4A55-8D37-6C9FA33BA703}" type="pres">
      <dgm:prSet presAssocID="{33299776-549F-4915-BAEC-A4CEB7FDA3B7}" presName="padding1" presStyleCnt="0"/>
      <dgm:spPr/>
    </dgm:pt>
    <dgm:pt modelId="{FA783822-D129-483C-BB8C-81E568BFBD15}" type="pres">
      <dgm:prSet presAssocID="{275F5772-9579-4E60-93AC-14F90DF9FC80}" presName="linV" presStyleCnt="0"/>
      <dgm:spPr/>
    </dgm:pt>
    <dgm:pt modelId="{C882864B-8FEF-4C22-A360-99AD7218EB03}" type="pres">
      <dgm:prSet presAssocID="{275F5772-9579-4E60-93AC-14F90DF9FC80}" presName="spVertical1" presStyleCnt="0"/>
      <dgm:spPr/>
    </dgm:pt>
    <dgm:pt modelId="{7BFE0F48-803E-437A-B119-53FD076447DA}" type="pres">
      <dgm:prSet presAssocID="{275F5772-9579-4E60-93AC-14F90DF9FC80}" presName="parTx" presStyleLbl="revTx" presStyleIdx="0" presStyleCnt="1" custScaleX="119690" custLinFactNeighborX="-11779" custLinFactNeighborY="15268">
        <dgm:presLayoutVars>
          <dgm:chMax val="0"/>
          <dgm:chPref val="0"/>
          <dgm:bulletEnabled val="1"/>
        </dgm:presLayoutVars>
      </dgm:prSet>
      <dgm:spPr/>
      <dgm:t>
        <a:bodyPr/>
        <a:lstStyle/>
        <a:p>
          <a:endParaRPr lang="en-US"/>
        </a:p>
      </dgm:t>
    </dgm:pt>
    <dgm:pt modelId="{19F922EF-FF8B-41F0-AEF1-F2822950B384}" type="pres">
      <dgm:prSet presAssocID="{275F5772-9579-4E60-93AC-14F90DF9FC80}" presName="spVertical2" presStyleCnt="0"/>
      <dgm:spPr/>
    </dgm:pt>
    <dgm:pt modelId="{24DFA5CC-9FAC-430E-A01D-2919DBC67C79}" type="pres">
      <dgm:prSet presAssocID="{275F5772-9579-4E60-93AC-14F90DF9FC80}" presName="spVertical3" presStyleCnt="0"/>
      <dgm:spPr/>
    </dgm:pt>
    <dgm:pt modelId="{F4EF3A4F-205F-40C5-AA25-83E4C6CC6D19}" type="pres">
      <dgm:prSet presAssocID="{33299776-549F-4915-BAEC-A4CEB7FDA3B7}" presName="padding2" presStyleCnt="0"/>
      <dgm:spPr/>
    </dgm:pt>
    <dgm:pt modelId="{0C68B8E5-C1C0-45CB-A4A2-12A2C42DD08D}" type="pres">
      <dgm:prSet presAssocID="{33299776-549F-4915-BAEC-A4CEB7FDA3B7}" presName="negArrow" presStyleCnt="0"/>
      <dgm:spPr/>
    </dgm:pt>
    <dgm:pt modelId="{96DF09BA-212A-4928-9939-A6ABAC74111C}" type="pres">
      <dgm:prSet presAssocID="{33299776-549F-4915-BAEC-A4CEB7FDA3B7}" presName="backgroundArrow" presStyleLbl="node1" presStyleIdx="0" presStyleCnt="1" custLinFactNeighborX="1039" custLinFactNeighborY="2917"/>
      <dgm:spPr>
        <a:solidFill>
          <a:schemeClr val="bg2">
            <a:lumMod val="90000"/>
          </a:schemeClr>
        </a:solidFill>
        <a:ln>
          <a:solidFill>
            <a:schemeClr val="tx1"/>
          </a:solidFill>
        </a:ln>
      </dgm:spPr>
    </dgm:pt>
  </dgm:ptLst>
  <dgm:cxnLst>
    <dgm:cxn modelId="{1B9308D1-38CF-4FF5-8B37-9A474E1ADC62}" type="presOf" srcId="{33299776-549F-4915-BAEC-A4CEB7FDA3B7}" destId="{6D0A4014-71E1-4E36-AB1C-8ACBB75385A6}" srcOrd="0" destOrd="0" presId="urn:microsoft.com/office/officeart/2005/8/layout/hProcess3"/>
    <dgm:cxn modelId="{9F6349C8-5A00-4205-9081-0807768FE1E8}" type="presOf" srcId="{275F5772-9579-4E60-93AC-14F90DF9FC80}" destId="{7BFE0F48-803E-437A-B119-53FD076447DA}" srcOrd="0" destOrd="0" presId="urn:microsoft.com/office/officeart/2005/8/layout/hProcess3"/>
    <dgm:cxn modelId="{C5721555-6C09-40B1-A1DF-E5B437B4FFFF}" srcId="{33299776-549F-4915-BAEC-A4CEB7FDA3B7}" destId="{275F5772-9579-4E60-93AC-14F90DF9FC80}" srcOrd="0" destOrd="0" parTransId="{D85AD7B8-BB98-45E5-8DC7-376A78DAABE5}" sibTransId="{42EE8233-FA39-40DB-B06C-7A0DCF63A13D}"/>
    <dgm:cxn modelId="{01C7954B-7282-4CD7-8AC8-B1023EA80F67}" type="presParOf" srcId="{6D0A4014-71E1-4E36-AB1C-8ACBB75385A6}" destId="{68834724-97B8-43C0-9FC6-A6BD62ABEF02}" srcOrd="0" destOrd="0" presId="urn:microsoft.com/office/officeart/2005/8/layout/hProcess3"/>
    <dgm:cxn modelId="{0A030465-BBF1-4112-A023-70FCC170527C}" type="presParOf" srcId="{6D0A4014-71E1-4E36-AB1C-8ACBB75385A6}" destId="{A3C8D684-FC62-4C23-8A8F-37E2E0414C75}" srcOrd="1" destOrd="0" presId="urn:microsoft.com/office/officeart/2005/8/layout/hProcess3"/>
    <dgm:cxn modelId="{F4AF5290-780C-4A6C-8F29-744E3E716738}" type="presParOf" srcId="{A3C8D684-FC62-4C23-8A8F-37E2E0414C75}" destId="{595691C8-76EB-4A55-8D37-6C9FA33BA703}" srcOrd="0" destOrd="0" presId="urn:microsoft.com/office/officeart/2005/8/layout/hProcess3"/>
    <dgm:cxn modelId="{DDBC7C7A-432C-4BA7-AF5E-DDBFC22C08B1}" type="presParOf" srcId="{A3C8D684-FC62-4C23-8A8F-37E2E0414C75}" destId="{FA783822-D129-483C-BB8C-81E568BFBD15}" srcOrd="1" destOrd="0" presId="urn:microsoft.com/office/officeart/2005/8/layout/hProcess3"/>
    <dgm:cxn modelId="{59F3AA82-755F-4418-A114-A7412C5E95DD}" type="presParOf" srcId="{FA783822-D129-483C-BB8C-81E568BFBD15}" destId="{C882864B-8FEF-4C22-A360-99AD7218EB03}" srcOrd="0" destOrd="0" presId="urn:microsoft.com/office/officeart/2005/8/layout/hProcess3"/>
    <dgm:cxn modelId="{89A8AD95-4152-4D6C-A86D-76D7CD2364BE}" type="presParOf" srcId="{FA783822-D129-483C-BB8C-81E568BFBD15}" destId="{7BFE0F48-803E-437A-B119-53FD076447DA}" srcOrd="1" destOrd="0" presId="urn:microsoft.com/office/officeart/2005/8/layout/hProcess3"/>
    <dgm:cxn modelId="{BDC80C95-DBBC-419A-96DB-C13794E1744D}" type="presParOf" srcId="{FA783822-D129-483C-BB8C-81E568BFBD15}" destId="{19F922EF-FF8B-41F0-AEF1-F2822950B384}" srcOrd="2" destOrd="0" presId="urn:microsoft.com/office/officeart/2005/8/layout/hProcess3"/>
    <dgm:cxn modelId="{55ED220E-840C-4AA3-B162-6292B15E0404}" type="presParOf" srcId="{FA783822-D129-483C-BB8C-81E568BFBD15}" destId="{24DFA5CC-9FAC-430E-A01D-2919DBC67C79}" srcOrd="3" destOrd="0" presId="urn:microsoft.com/office/officeart/2005/8/layout/hProcess3"/>
    <dgm:cxn modelId="{FB1F0025-49D8-42C6-ACAB-3F568C6E08F7}" type="presParOf" srcId="{A3C8D684-FC62-4C23-8A8F-37E2E0414C75}" destId="{F4EF3A4F-205F-40C5-AA25-83E4C6CC6D19}" srcOrd="2" destOrd="0" presId="urn:microsoft.com/office/officeart/2005/8/layout/hProcess3"/>
    <dgm:cxn modelId="{BA0D9C3D-7746-48A5-924F-A5958169ECE1}" type="presParOf" srcId="{A3C8D684-FC62-4C23-8A8F-37E2E0414C75}" destId="{0C68B8E5-C1C0-45CB-A4A2-12A2C42DD08D}" srcOrd="3" destOrd="0" presId="urn:microsoft.com/office/officeart/2005/8/layout/hProcess3"/>
    <dgm:cxn modelId="{FEDF081A-73F6-4813-BF21-B79C9ED4524D}" type="presParOf" srcId="{A3C8D684-FC62-4C23-8A8F-37E2E0414C75}" destId="{96DF09BA-212A-4928-9939-A6ABAC74111C}"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384229-C69A-46D3-A72F-DEAD68401D72}"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8AD26ED3-B2F1-43DD-AAF3-1FD5D2929ABB}">
      <dgm:prSet phldrT="[Text]"/>
      <dgm:spPr>
        <a:gradFill rotWithShape="0">
          <a:gsLst>
            <a:gs pos="0">
              <a:schemeClr val="accent1">
                <a:lumMod val="60000"/>
                <a:lumOff val="40000"/>
              </a:schemeClr>
            </a:gs>
            <a:gs pos="100000">
              <a:schemeClr val="accent1">
                <a:lumMod val="75000"/>
              </a:schemeClr>
            </a:gs>
          </a:gsLst>
          <a:lin ang="5400000" scaled="1"/>
        </a:gradFill>
        <a:ln w="12700">
          <a:solidFill>
            <a:schemeClr val="accent1">
              <a:lumMod val="75000"/>
            </a:schemeClr>
          </a:solidFill>
        </a:ln>
        <a:effectLst>
          <a:outerShdw blurRad="63500" sx="102000" sy="102000" algn="ctr" rotWithShape="0">
            <a:prstClr val="black">
              <a:alpha val="40000"/>
            </a:prstClr>
          </a:outerShdw>
        </a:effectLst>
      </dgm:spPr>
      <dgm:t>
        <a:bodyPr/>
        <a:lstStyle/>
        <a:p>
          <a:r>
            <a:rPr lang="en-US" cap="all" baseline="0" dirty="0" smtClean="0">
              <a:solidFill>
                <a:schemeClr val="tx1"/>
              </a:solidFill>
              <a:effectLst>
                <a:outerShdw blurRad="38100" dist="38100" dir="2700000" algn="tl">
                  <a:srgbClr val="000000">
                    <a:alpha val="43137"/>
                  </a:srgbClr>
                </a:outerShdw>
              </a:effectLst>
              <a:latin typeface="Calibri" pitchFamily="34" charset="0"/>
            </a:rPr>
            <a:t>Project  management office</a:t>
          </a:r>
          <a:endParaRPr lang="en-US" cap="all" baseline="0" dirty="0">
            <a:solidFill>
              <a:schemeClr val="tx1"/>
            </a:solidFill>
            <a:effectLst>
              <a:outerShdw blurRad="38100" dist="38100" dir="2700000" algn="tl">
                <a:srgbClr val="000000">
                  <a:alpha val="43137"/>
                </a:srgbClr>
              </a:outerShdw>
            </a:effectLst>
            <a:latin typeface="Calibri" pitchFamily="34" charset="0"/>
          </a:endParaRPr>
        </a:p>
      </dgm:t>
    </dgm:pt>
    <dgm:pt modelId="{B282EEBF-1ACF-4064-B6B5-345508961970}" type="parTrans" cxnId="{C112E541-2571-4C17-ADB7-0DA22DCB7A42}">
      <dgm:prSet/>
      <dgm:spPr/>
      <dgm:t>
        <a:bodyPr/>
        <a:lstStyle/>
        <a:p>
          <a:endParaRPr lang="en-US">
            <a:latin typeface="Calibri" pitchFamily="34" charset="0"/>
          </a:endParaRPr>
        </a:p>
      </dgm:t>
    </dgm:pt>
    <dgm:pt modelId="{E2FB3660-9618-4DB6-B855-BE948F5BC1DD}" type="sibTrans" cxnId="{C112E541-2571-4C17-ADB7-0DA22DCB7A42}">
      <dgm:prSet/>
      <dgm:spPr/>
      <dgm:t>
        <a:bodyPr/>
        <a:lstStyle/>
        <a:p>
          <a:endParaRPr lang="en-US">
            <a:latin typeface="Calibri" pitchFamily="34" charset="0"/>
          </a:endParaRPr>
        </a:p>
      </dgm:t>
    </dgm:pt>
    <dgm:pt modelId="{8049C0B0-ABA4-41C0-B07D-790CD6CCF99F}">
      <dgm:prSet phldrT="[Text]"/>
      <dgm:spPr>
        <a:solidFill>
          <a:srgbClr val="00CC99"/>
        </a:solidFill>
        <a:ln w="12700">
          <a:solidFill>
            <a:schemeClr val="accent4">
              <a:lumMod val="75000"/>
            </a:schemeClr>
          </a:solidFill>
        </a:ln>
        <a:effectLst>
          <a:outerShdw blurRad="63500" sx="102000" sy="102000" algn="ctr" rotWithShape="0">
            <a:prstClr val="black">
              <a:alpha val="40000"/>
            </a:prstClr>
          </a:outerShdw>
        </a:effectLst>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Project management processes</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DE4E3398-C0CB-4B3E-B5EE-2A0DE0174E9D}" type="parTrans" cxnId="{FCD4F720-7372-49C1-90F4-4FB4150A638A}">
      <dgm:prSet/>
      <dgm:spPr>
        <a:ln w="44450" cap="rnd">
          <a:solidFill>
            <a:srgbClr val="000000">
              <a:alpha val="20000"/>
            </a:srgbClr>
          </a:solidFill>
          <a:prstDash val="solid"/>
        </a:ln>
      </dgm:spPr>
      <dgm:t>
        <a:bodyPr/>
        <a:lstStyle/>
        <a:p>
          <a:endParaRPr lang="en-US" dirty="0">
            <a:solidFill>
              <a:schemeClr val="tx1"/>
            </a:solidFill>
            <a:latin typeface="Calibri" pitchFamily="34" charset="0"/>
          </a:endParaRPr>
        </a:p>
      </dgm:t>
    </dgm:pt>
    <dgm:pt modelId="{0D8E0CE3-DA79-4138-8FDC-D9042F8A5199}" type="sibTrans" cxnId="{FCD4F720-7372-49C1-90F4-4FB4150A638A}">
      <dgm:prSet/>
      <dgm:spPr/>
      <dgm:t>
        <a:bodyPr/>
        <a:lstStyle/>
        <a:p>
          <a:endParaRPr lang="en-US">
            <a:latin typeface="Calibri" pitchFamily="34" charset="0"/>
          </a:endParaRPr>
        </a:p>
      </dgm:t>
    </dgm:pt>
    <dgm:pt modelId="{438458FB-C537-47B6-AC22-D3987D8E2DF0}">
      <dgm:prSet phldrT="[Text]">
        <dgm:style>
          <a:lnRef idx="1">
            <a:schemeClr val="accent6"/>
          </a:lnRef>
          <a:fillRef idx="3">
            <a:schemeClr val="accent6"/>
          </a:fillRef>
          <a:effectRef idx="2">
            <a:schemeClr val="accent6"/>
          </a:effectRef>
          <a:fontRef idx="minor">
            <a:schemeClr val="lt1"/>
          </a:fontRef>
        </dgm:style>
      </dgm:prSet>
      <dgm:spPr>
        <a:ln/>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Work intake </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7D5593E4-A5A4-4DEB-9E5E-7260BA70E609}" type="parTrans" cxnId="{FFCA9ABF-0EB8-4C3F-AA90-3E4A2D7319E9}">
      <dgm:prSet/>
      <dgm:spPr>
        <a:ln w="44450" cap="rnd">
          <a:solidFill>
            <a:srgbClr val="000000">
              <a:alpha val="19000"/>
            </a:srgbClr>
          </a:solidFill>
          <a:prstDash val="solid"/>
        </a:ln>
      </dgm:spPr>
      <dgm:t>
        <a:bodyPr/>
        <a:lstStyle/>
        <a:p>
          <a:endParaRPr lang="en-US" dirty="0">
            <a:latin typeface="Calibri" pitchFamily="34" charset="0"/>
          </a:endParaRPr>
        </a:p>
      </dgm:t>
    </dgm:pt>
    <dgm:pt modelId="{10DA332A-9DF8-4A8F-9ED4-555235BFD5A1}" type="sibTrans" cxnId="{FFCA9ABF-0EB8-4C3F-AA90-3E4A2D7319E9}">
      <dgm:prSet/>
      <dgm:spPr/>
      <dgm:t>
        <a:bodyPr/>
        <a:lstStyle/>
        <a:p>
          <a:endParaRPr lang="en-US">
            <a:latin typeface="Calibri" pitchFamily="34" charset="0"/>
          </a:endParaRPr>
        </a:p>
      </dgm:t>
    </dgm:pt>
    <dgm:pt modelId="{1D9412BA-4037-4F20-8F20-DDA8B0CCD9C9}">
      <dgm:prSet phldrT="[Text]">
        <dgm:style>
          <a:lnRef idx="1">
            <a:schemeClr val="accent6"/>
          </a:lnRef>
          <a:fillRef idx="3">
            <a:schemeClr val="accent6"/>
          </a:fillRef>
          <a:effectRef idx="2">
            <a:schemeClr val="accent6"/>
          </a:effectRef>
          <a:fontRef idx="minor">
            <a:schemeClr val="lt1"/>
          </a:fontRef>
        </dgm:style>
      </dgm:prSet>
      <dgm:spPr>
        <a:ln/>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Project Management &amp; change control</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2221CD93-8081-4377-B072-3E96484AD4E5}" type="parTrans" cxnId="{75D57DD6-A254-4400-AFB3-EE57F405205F}">
      <dgm:prSet/>
      <dgm:spPr>
        <a:ln w="44450" cap="rnd">
          <a:solidFill>
            <a:srgbClr val="000000">
              <a:alpha val="19000"/>
            </a:srgbClr>
          </a:solidFill>
          <a:prstDash val="solid"/>
        </a:ln>
      </dgm:spPr>
      <dgm:t>
        <a:bodyPr/>
        <a:lstStyle/>
        <a:p>
          <a:endParaRPr lang="en-US" dirty="0">
            <a:latin typeface="Calibri" pitchFamily="34" charset="0"/>
          </a:endParaRPr>
        </a:p>
      </dgm:t>
    </dgm:pt>
    <dgm:pt modelId="{BEFBE5A3-8E42-45D0-8C9B-326B2D4AB720}" type="sibTrans" cxnId="{75D57DD6-A254-4400-AFB3-EE57F405205F}">
      <dgm:prSet/>
      <dgm:spPr/>
      <dgm:t>
        <a:bodyPr/>
        <a:lstStyle/>
        <a:p>
          <a:endParaRPr lang="en-US">
            <a:latin typeface="Calibri" pitchFamily="34" charset="0"/>
          </a:endParaRPr>
        </a:p>
      </dgm:t>
    </dgm:pt>
    <dgm:pt modelId="{08956671-1292-4F67-9CF1-A6C5917C079F}">
      <dgm:prSet phldrT="[Text]"/>
      <dgm:spPr>
        <a:solidFill>
          <a:srgbClr val="00CC99"/>
        </a:solidFill>
        <a:ln w="12700">
          <a:solidFill>
            <a:schemeClr val="accent4">
              <a:lumMod val="75000"/>
            </a:schemeClr>
          </a:solidFill>
        </a:ln>
        <a:effectLst>
          <a:outerShdw blurRad="63500" sx="102000" sy="102000" algn="ctr" rotWithShape="0">
            <a:prstClr val="black">
              <a:alpha val="40000"/>
            </a:prstClr>
          </a:outerShdw>
        </a:effectLst>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Business analysis Processes</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C3B6F36A-3FCC-42C9-A039-FD1A768E78AE}" type="parTrans" cxnId="{FDF2C7B5-CB44-4502-B7AB-287678B27976}">
      <dgm:prSet/>
      <dgm:spPr>
        <a:ln w="44450" cap="rnd" cmpd="sng">
          <a:solidFill>
            <a:srgbClr val="000000">
              <a:alpha val="19000"/>
            </a:srgbClr>
          </a:solidFill>
          <a:prstDash val="solid"/>
        </a:ln>
      </dgm:spPr>
      <dgm:t>
        <a:bodyPr/>
        <a:lstStyle/>
        <a:p>
          <a:endParaRPr lang="en-US" dirty="0">
            <a:solidFill>
              <a:schemeClr val="tx1"/>
            </a:solidFill>
            <a:latin typeface="Calibri" pitchFamily="34" charset="0"/>
          </a:endParaRPr>
        </a:p>
      </dgm:t>
    </dgm:pt>
    <dgm:pt modelId="{F21A68EA-0BD6-4F82-B2E4-A75A59EC95D5}" type="sibTrans" cxnId="{FDF2C7B5-CB44-4502-B7AB-287678B27976}">
      <dgm:prSet/>
      <dgm:spPr/>
      <dgm:t>
        <a:bodyPr/>
        <a:lstStyle/>
        <a:p>
          <a:endParaRPr lang="en-US">
            <a:latin typeface="Calibri" pitchFamily="34" charset="0"/>
          </a:endParaRPr>
        </a:p>
      </dgm:t>
    </dgm:pt>
    <dgm:pt modelId="{A133B704-FED2-4A2F-A112-44B081F8EF9B}">
      <dgm:prSet phldrT="[Text]">
        <dgm:style>
          <a:lnRef idx="1">
            <a:schemeClr val="accent6"/>
          </a:lnRef>
          <a:fillRef idx="3">
            <a:schemeClr val="accent6"/>
          </a:fillRef>
          <a:effectRef idx="2">
            <a:schemeClr val="accent6"/>
          </a:effectRef>
          <a:fontRef idx="minor">
            <a:schemeClr val="lt1"/>
          </a:fontRef>
        </dgm:style>
      </dgm:prSet>
      <dgm:spPr>
        <a:ln/>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Requirements gathering</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0E9AD012-6C40-42A9-99C6-FB2C3699EEC2}" type="parTrans" cxnId="{3B5C2FF9-40E9-48E7-9743-693304F7404C}">
      <dgm:prSet/>
      <dgm:spPr>
        <a:ln w="44450" cap="rnd">
          <a:solidFill>
            <a:srgbClr val="000000">
              <a:alpha val="19000"/>
            </a:srgbClr>
          </a:solidFill>
          <a:prstDash val="solid"/>
        </a:ln>
      </dgm:spPr>
      <dgm:t>
        <a:bodyPr/>
        <a:lstStyle/>
        <a:p>
          <a:endParaRPr lang="en-US" dirty="0">
            <a:latin typeface="Calibri" pitchFamily="34" charset="0"/>
          </a:endParaRPr>
        </a:p>
      </dgm:t>
    </dgm:pt>
    <dgm:pt modelId="{738D38A9-96B2-4C8D-964D-09DA7658CFF5}" type="sibTrans" cxnId="{3B5C2FF9-40E9-48E7-9743-693304F7404C}">
      <dgm:prSet/>
      <dgm:spPr/>
      <dgm:t>
        <a:bodyPr/>
        <a:lstStyle/>
        <a:p>
          <a:endParaRPr lang="en-US">
            <a:latin typeface="Calibri" pitchFamily="34" charset="0"/>
          </a:endParaRPr>
        </a:p>
      </dgm:t>
    </dgm:pt>
    <dgm:pt modelId="{AE098D20-B5EB-4691-8091-3AEC90BF444A}">
      <dgm:prSet phldrT="[Text]" custT="1"/>
      <dgm:spPr>
        <a:gradFill flip="none" rotWithShape="1">
          <a:gsLst>
            <a:gs pos="0">
              <a:schemeClr val="bg1"/>
            </a:gs>
            <a:gs pos="100000">
              <a:schemeClr val="bg1">
                <a:alpha val="0"/>
              </a:schemeClr>
            </a:gs>
          </a:gsLst>
          <a:lin ang="5400000" scaled="1"/>
          <a:tileRect/>
        </a:gradFill>
        <a:ln w="19050">
          <a:solidFill>
            <a:srgbClr val="000000"/>
          </a:solidFill>
        </a:ln>
      </dgm:spPr>
      <dgm:t>
        <a:bodyPr tIns="365760" anchor="t" anchorCtr="0"/>
        <a:lstStyle/>
        <a:p>
          <a:endParaRPr lang="en-US" sz="2400" b="1" spc="300" dirty="0">
            <a:solidFill>
              <a:schemeClr val="accent1">
                <a:lumMod val="60000"/>
                <a:lumOff val="40000"/>
              </a:schemeClr>
            </a:solidFill>
            <a:latin typeface="Calibri" pitchFamily="34" charset="0"/>
          </a:endParaRPr>
        </a:p>
      </dgm:t>
    </dgm:pt>
    <dgm:pt modelId="{151D9A4F-13AE-4BBA-B48D-50FB6EEE2725}" type="parTrans" cxnId="{CFEFDA46-5C88-44AE-A30B-27A918FBDB57}">
      <dgm:prSet/>
      <dgm:spPr/>
      <dgm:t>
        <a:bodyPr/>
        <a:lstStyle/>
        <a:p>
          <a:endParaRPr lang="en-US">
            <a:latin typeface="Calibri" pitchFamily="34" charset="0"/>
          </a:endParaRPr>
        </a:p>
      </dgm:t>
    </dgm:pt>
    <dgm:pt modelId="{FD72C0CB-6A4B-4430-80C2-AD62703B925C}" type="sibTrans" cxnId="{CFEFDA46-5C88-44AE-A30B-27A918FBDB57}">
      <dgm:prSet/>
      <dgm:spPr/>
      <dgm:t>
        <a:bodyPr/>
        <a:lstStyle/>
        <a:p>
          <a:endParaRPr lang="en-US">
            <a:latin typeface="Calibri" pitchFamily="34" charset="0"/>
          </a:endParaRPr>
        </a:p>
      </dgm:t>
    </dgm:pt>
    <dgm:pt modelId="{80A8FCC1-930E-49A9-AB15-FC7ED16065B2}">
      <dgm:prSet phldrT="[Text]" custT="1"/>
      <dgm:spPr>
        <a:gradFill flip="none" rotWithShape="1">
          <a:gsLst>
            <a:gs pos="0">
              <a:schemeClr val="bg1"/>
            </a:gs>
            <a:gs pos="100000">
              <a:schemeClr val="bg1">
                <a:alpha val="0"/>
              </a:schemeClr>
            </a:gs>
          </a:gsLst>
          <a:lin ang="5400000" scaled="1"/>
          <a:tileRect/>
        </a:gradFill>
        <a:ln w="19050">
          <a:solidFill>
            <a:srgbClr val="000000"/>
          </a:solidFill>
        </a:ln>
      </dgm:spPr>
      <dgm:t>
        <a:bodyPr tIns="365760" anchor="t" anchorCtr="0"/>
        <a:lstStyle/>
        <a:p>
          <a:endParaRPr lang="en-US" sz="2400" b="1" spc="300" dirty="0">
            <a:solidFill>
              <a:schemeClr val="accent4">
                <a:lumMod val="60000"/>
                <a:lumOff val="40000"/>
              </a:schemeClr>
            </a:solidFill>
            <a:latin typeface="Calibri" pitchFamily="34" charset="0"/>
          </a:endParaRPr>
        </a:p>
      </dgm:t>
    </dgm:pt>
    <dgm:pt modelId="{D8065342-9646-40F8-AEAC-D5A96E130FB5}" type="parTrans" cxnId="{3DDAFF67-E3D1-4CC3-8C5F-9007F8E10FB3}">
      <dgm:prSet/>
      <dgm:spPr/>
      <dgm:t>
        <a:bodyPr/>
        <a:lstStyle/>
        <a:p>
          <a:endParaRPr lang="en-US">
            <a:latin typeface="Calibri" pitchFamily="34" charset="0"/>
          </a:endParaRPr>
        </a:p>
      </dgm:t>
    </dgm:pt>
    <dgm:pt modelId="{F57121FE-E193-43F3-85F5-3784FD59D160}" type="sibTrans" cxnId="{3DDAFF67-E3D1-4CC3-8C5F-9007F8E10FB3}">
      <dgm:prSet/>
      <dgm:spPr/>
      <dgm:t>
        <a:bodyPr/>
        <a:lstStyle/>
        <a:p>
          <a:endParaRPr lang="en-US">
            <a:latin typeface="Calibri" pitchFamily="34" charset="0"/>
          </a:endParaRPr>
        </a:p>
      </dgm:t>
    </dgm:pt>
    <dgm:pt modelId="{A0DFB9A4-78A8-4044-9655-F1EA32CDB4DD}">
      <dgm:prSet phldrT="[Text]">
        <dgm:style>
          <a:lnRef idx="1">
            <a:schemeClr val="accent6"/>
          </a:lnRef>
          <a:fillRef idx="3">
            <a:schemeClr val="accent6"/>
          </a:fillRef>
          <a:effectRef idx="2">
            <a:schemeClr val="accent6"/>
          </a:effectRef>
          <a:fontRef idx="minor">
            <a:schemeClr val="lt1"/>
          </a:fontRef>
        </dgm:style>
      </dgm:prSet>
      <dgm:spPr>
        <a:ln/>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Project closure </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F65B5182-7B88-4250-BAB7-5E6C536A8AD6}" type="parTrans" cxnId="{ADDCAB0B-8077-4A10-BDE0-369A03B39F9A}">
      <dgm:prSet/>
      <dgm:spPr>
        <a:ln w="44450" cap="rnd">
          <a:solidFill>
            <a:srgbClr val="000000">
              <a:alpha val="19000"/>
            </a:srgbClr>
          </a:solidFill>
          <a:prstDash val="solid"/>
        </a:ln>
      </dgm:spPr>
      <dgm:t>
        <a:bodyPr/>
        <a:lstStyle/>
        <a:p>
          <a:endParaRPr lang="en-US" dirty="0">
            <a:latin typeface="Calibri" pitchFamily="34" charset="0"/>
          </a:endParaRPr>
        </a:p>
      </dgm:t>
    </dgm:pt>
    <dgm:pt modelId="{2685FDD8-62E8-49D1-AA92-B28923448A20}" type="sibTrans" cxnId="{ADDCAB0B-8077-4A10-BDE0-369A03B39F9A}">
      <dgm:prSet/>
      <dgm:spPr/>
      <dgm:t>
        <a:bodyPr/>
        <a:lstStyle/>
        <a:p>
          <a:endParaRPr lang="en-US">
            <a:latin typeface="Calibri" pitchFamily="34" charset="0"/>
          </a:endParaRPr>
        </a:p>
      </dgm:t>
    </dgm:pt>
    <dgm:pt modelId="{06C33653-863D-4B8E-A04D-541D5C16F272}">
      <dgm:prSet phldrT="[Text]">
        <dgm:style>
          <a:lnRef idx="1">
            <a:schemeClr val="accent6"/>
          </a:lnRef>
          <a:fillRef idx="3">
            <a:schemeClr val="accent6"/>
          </a:fillRef>
          <a:effectRef idx="2">
            <a:schemeClr val="accent6"/>
          </a:effectRef>
          <a:fontRef idx="minor">
            <a:schemeClr val="lt1"/>
          </a:fontRef>
        </dgm:style>
      </dgm:prSet>
      <dgm:spPr>
        <a:ln/>
      </dgm:spPr>
      <dgm:t>
        <a:bodyPr/>
        <a:lstStyle/>
        <a:p>
          <a:r>
            <a:rPr lang="en-US" cap="all" baseline="0" dirty="0" smtClean="0">
              <a:solidFill>
                <a:schemeClr val="tx1"/>
              </a:solidFill>
              <a:effectLst>
                <a:outerShdw blurRad="63500" sx="102000" sy="102000" algn="ctr" rotWithShape="0">
                  <a:prstClr val="black">
                    <a:alpha val="40000"/>
                  </a:prstClr>
                </a:outerShdw>
              </a:effectLst>
              <a:latin typeface="Calibri" pitchFamily="34" charset="0"/>
            </a:rPr>
            <a:t>Vendor selection</a:t>
          </a:r>
          <a:endParaRPr lang="en-US" cap="all" baseline="0" dirty="0">
            <a:solidFill>
              <a:schemeClr val="tx1"/>
            </a:solidFill>
            <a:effectLst>
              <a:outerShdw blurRad="63500" sx="102000" sy="102000" algn="ctr" rotWithShape="0">
                <a:prstClr val="black">
                  <a:alpha val="40000"/>
                </a:prstClr>
              </a:outerShdw>
            </a:effectLst>
            <a:latin typeface="Calibri" pitchFamily="34" charset="0"/>
          </a:endParaRPr>
        </a:p>
      </dgm:t>
    </dgm:pt>
    <dgm:pt modelId="{F1C08622-18F1-427F-B579-D710EECF60AA}" type="parTrans" cxnId="{6765B0EA-C4C9-4F40-9A7C-CFCFFD198604}">
      <dgm:prSet/>
      <dgm:spPr>
        <a:ln w="44450" cap="rnd">
          <a:solidFill>
            <a:srgbClr val="000000">
              <a:alpha val="19000"/>
            </a:srgbClr>
          </a:solidFill>
          <a:prstDash val="solid"/>
        </a:ln>
      </dgm:spPr>
      <dgm:t>
        <a:bodyPr/>
        <a:lstStyle/>
        <a:p>
          <a:endParaRPr lang="en-US" dirty="0">
            <a:latin typeface="Calibri" pitchFamily="34" charset="0"/>
          </a:endParaRPr>
        </a:p>
      </dgm:t>
    </dgm:pt>
    <dgm:pt modelId="{8E7F96F1-5208-4827-8E17-6EC2752411C5}" type="sibTrans" cxnId="{6765B0EA-C4C9-4F40-9A7C-CFCFFD198604}">
      <dgm:prSet/>
      <dgm:spPr/>
      <dgm:t>
        <a:bodyPr/>
        <a:lstStyle/>
        <a:p>
          <a:endParaRPr lang="en-US">
            <a:latin typeface="Calibri" pitchFamily="34" charset="0"/>
          </a:endParaRPr>
        </a:p>
      </dgm:t>
    </dgm:pt>
    <dgm:pt modelId="{C9A8B5F1-EB53-464A-BB8C-25BB1CA990CB}">
      <dgm:prSet phldrT="[Text]" custT="1"/>
      <dgm:spPr>
        <a:gradFill flip="none" rotWithShape="1">
          <a:gsLst>
            <a:gs pos="0">
              <a:schemeClr val="bg1"/>
            </a:gs>
            <a:gs pos="100000">
              <a:schemeClr val="bg1">
                <a:alpha val="0"/>
              </a:schemeClr>
            </a:gs>
          </a:gsLst>
          <a:lin ang="5400000" scaled="1"/>
          <a:tileRect/>
        </a:gradFill>
        <a:ln w="19050">
          <a:solidFill>
            <a:srgbClr val="000000"/>
          </a:solidFill>
        </a:ln>
      </dgm:spPr>
      <dgm:t>
        <a:bodyPr tIns="365760" anchor="t" anchorCtr="0"/>
        <a:lstStyle/>
        <a:p>
          <a:endParaRPr lang="en-US" sz="2400" b="1" spc="300" dirty="0">
            <a:solidFill>
              <a:schemeClr val="accent3">
                <a:lumMod val="60000"/>
                <a:lumOff val="40000"/>
              </a:schemeClr>
            </a:solidFill>
            <a:latin typeface="Calibri" pitchFamily="34" charset="0"/>
          </a:endParaRPr>
        </a:p>
      </dgm:t>
    </dgm:pt>
    <dgm:pt modelId="{987812E8-4FFD-4C53-A77E-A61CF7C60FF2}" type="sibTrans" cxnId="{E53C2DDA-0E12-4C23-B272-5D8EF3512AE1}">
      <dgm:prSet/>
      <dgm:spPr/>
      <dgm:t>
        <a:bodyPr/>
        <a:lstStyle/>
        <a:p>
          <a:endParaRPr lang="en-US">
            <a:latin typeface="Calibri" pitchFamily="34" charset="0"/>
          </a:endParaRPr>
        </a:p>
      </dgm:t>
    </dgm:pt>
    <dgm:pt modelId="{D9B0F4D8-CD4F-41A8-9395-E8ED7F91B9DE}" type="parTrans" cxnId="{E53C2DDA-0E12-4C23-B272-5D8EF3512AE1}">
      <dgm:prSet/>
      <dgm:spPr/>
      <dgm:t>
        <a:bodyPr/>
        <a:lstStyle/>
        <a:p>
          <a:endParaRPr lang="en-US">
            <a:latin typeface="Calibri" pitchFamily="34" charset="0"/>
          </a:endParaRPr>
        </a:p>
      </dgm:t>
    </dgm:pt>
    <dgm:pt modelId="{967E2A36-CE23-4867-82B5-F6407612E9F8}" type="pres">
      <dgm:prSet presAssocID="{DC384229-C69A-46D3-A72F-DEAD68401D72}" presName="mainComposite" presStyleCnt="0">
        <dgm:presLayoutVars>
          <dgm:chPref val="1"/>
          <dgm:dir/>
          <dgm:animOne val="branch"/>
          <dgm:animLvl val="lvl"/>
          <dgm:resizeHandles val="exact"/>
        </dgm:presLayoutVars>
      </dgm:prSet>
      <dgm:spPr/>
      <dgm:t>
        <a:bodyPr/>
        <a:lstStyle/>
        <a:p>
          <a:endParaRPr lang="en-US"/>
        </a:p>
      </dgm:t>
    </dgm:pt>
    <dgm:pt modelId="{C5B0BC92-F5A6-4520-825F-7A95AF88E100}" type="pres">
      <dgm:prSet presAssocID="{DC384229-C69A-46D3-A72F-DEAD68401D72}" presName="hierFlow" presStyleCnt="0"/>
      <dgm:spPr/>
    </dgm:pt>
    <dgm:pt modelId="{577C5CF1-CDB3-4C24-B8CE-AF0BE938D990}" type="pres">
      <dgm:prSet presAssocID="{DC384229-C69A-46D3-A72F-DEAD68401D72}" presName="firstBuf" presStyleCnt="0"/>
      <dgm:spPr/>
    </dgm:pt>
    <dgm:pt modelId="{6BCE4A38-5598-45CB-AA2E-496C07CD022D}" type="pres">
      <dgm:prSet presAssocID="{DC384229-C69A-46D3-A72F-DEAD68401D72}" presName="hierChild1" presStyleCnt="0">
        <dgm:presLayoutVars>
          <dgm:chPref val="1"/>
          <dgm:animOne val="branch"/>
          <dgm:animLvl val="lvl"/>
        </dgm:presLayoutVars>
      </dgm:prSet>
      <dgm:spPr/>
    </dgm:pt>
    <dgm:pt modelId="{46460DEA-3ECC-4717-9F86-22859EE76E0A}" type="pres">
      <dgm:prSet presAssocID="{8AD26ED3-B2F1-43DD-AAF3-1FD5D2929ABB}" presName="Name17" presStyleCnt="0"/>
      <dgm:spPr/>
    </dgm:pt>
    <dgm:pt modelId="{187EB7DA-9412-46B8-A658-40717C550194}" type="pres">
      <dgm:prSet presAssocID="{8AD26ED3-B2F1-43DD-AAF3-1FD5D2929ABB}" presName="level1Shape" presStyleLbl="node0" presStyleIdx="0" presStyleCnt="1" custScaleX="148570" custLinFactY="-19785" custLinFactNeighborX="-35785" custLinFactNeighborY="-100000">
        <dgm:presLayoutVars>
          <dgm:chPref val="3"/>
        </dgm:presLayoutVars>
      </dgm:prSet>
      <dgm:spPr>
        <a:prstGeom prst="snip2DiagRect">
          <a:avLst/>
        </a:prstGeom>
      </dgm:spPr>
      <dgm:t>
        <a:bodyPr/>
        <a:lstStyle/>
        <a:p>
          <a:endParaRPr lang="en-US"/>
        </a:p>
      </dgm:t>
    </dgm:pt>
    <dgm:pt modelId="{C2452927-5172-4067-9445-77C5D8540E56}" type="pres">
      <dgm:prSet presAssocID="{8AD26ED3-B2F1-43DD-AAF3-1FD5D2929ABB}" presName="hierChild2" presStyleCnt="0"/>
      <dgm:spPr/>
    </dgm:pt>
    <dgm:pt modelId="{BEF2F87A-06E9-45CA-80AB-35CDFE723776}" type="pres">
      <dgm:prSet presAssocID="{DE4E3398-C0CB-4B3E-B5EE-2A0DE0174E9D}" presName="Name25" presStyleLbl="parChTrans1D2" presStyleIdx="0" presStyleCnt="2"/>
      <dgm:spPr/>
      <dgm:t>
        <a:bodyPr/>
        <a:lstStyle/>
        <a:p>
          <a:endParaRPr lang="en-US"/>
        </a:p>
      </dgm:t>
    </dgm:pt>
    <dgm:pt modelId="{AD72B94F-A1B7-4232-B976-5AAF8987E742}" type="pres">
      <dgm:prSet presAssocID="{DE4E3398-C0CB-4B3E-B5EE-2A0DE0174E9D}" presName="connTx" presStyleLbl="parChTrans1D2" presStyleIdx="0" presStyleCnt="2"/>
      <dgm:spPr/>
      <dgm:t>
        <a:bodyPr/>
        <a:lstStyle/>
        <a:p>
          <a:endParaRPr lang="en-US"/>
        </a:p>
      </dgm:t>
    </dgm:pt>
    <dgm:pt modelId="{8ED4E75C-9F8A-4357-9D76-03BDBE428A64}" type="pres">
      <dgm:prSet presAssocID="{8049C0B0-ABA4-41C0-B07D-790CD6CCF99F}" presName="Name30" presStyleCnt="0"/>
      <dgm:spPr/>
    </dgm:pt>
    <dgm:pt modelId="{4530D608-BEA8-4534-8390-AFEBB851A23B}" type="pres">
      <dgm:prSet presAssocID="{8049C0B0-ABA4-41C0-B07D-790CD6CCF99F}" presName="level2Shape" presStyleLbl="node2" presStyleIdx="0" presStyleCnt="2" custScaleX="151903" custLinFactY="80831" custLinFactNeighborX="-17671" custLinFactNeighborY="100000"/>
      <dgm:spPr>
        <a:prstGeom prst="snip2DiagRect">
          <a:avLst/>
        </a:prstGeom>
      </dgm:spPr>
      <dgm:t>
        <a:bodyPr/>
        <a:lstStyle/>
        <a:p>
          <a:endParaRPr lang="en-US"/>
        </a:p>
      </dgm:t>
    </dgm:pt>
    <dgm:pt modelId="{9A4D5813-70CC-4A12-82D9-E781E2B9AC17}" type="pres">
      <dgm:prSet presAssocID="{8049C0B0-ABA4-41C0-B07D-790CD6CCF99F}" presName="hierChild3" presStyleCnt="0"/>
      <dgm:spPr/>
    </dgm:pt>
    <dgm:pt modelId="{D1315D91-3D72-4D39-AFD8-B60701482773}" type="pres">
      <dgm:prSet presAssocID="{7D5593E4-A5A4-4DEB-9E5E-7260BA70E609}" presName="Name25" presStyleLbl="parChTrans1D3" presStyleIdx="0" presStyleCnt="5"/>
      <dgm:spPr/>
      <dgm:t>
        <a:bodyPr/>
        <a:lstStyle/>
        <a:p>
          <a:endParaRPr lang="en-US"/>
        </a:p>
      </dgm:t>
    </dgm:pt>
    <dgm:pt modelId="{709A02AB-E8EC-4B70-8867-C9C72785FCEB}" type="pres">
      <dgm:prSet presAssocID="{7D5593E4-A5A4-4DEB-9E5E-7260BA70E609}" presName="connTx" presStyleLbl="parChTrans1D3" presStyleIdx="0" presStyleCnt="5"/>
      <dgm:spPr/>
      <dgm:t>
        <a:bodyPr/>
        <a:lstStyle/>
        <a:p>
          <a:endParaRPr lang="en-US"/>
        </a:p>
      </dgm:t>
    </dgm:pt>
    <dgm:pt modelId="{C48C3A48-1D69-4B97-8208-DCE3F8C6B2D3}" type="pres">
      <dgm:prSet presAssocID="{438458FB-C537-47B6-AC22-D3987D8E2DF0}" presName="Name30" presStyleCnt="0"/>
      <dgm:spPr/>
    </dgm:pt>
    <dgm:pt modelId="{9459FEC1-5962-4050-9EB6-2DC5BC4CBF12}" type="pres">
      <dgm:prSet presAssocID="{438458FB-C537-47B6-AC22-D3987D8E2DF0}" presName="level2Shape" presStyleLbl="node3" presStyleIdx="0" presStyleCnt="5" custScaleX="101939" custLinFactY="92585" custLinFactNeighborX="2654" custLinFactNeighborY="100000"/>
      <dgm:spPr>
        <a:prstGeom prst="snip2DiagRect">
          <a:avLst/>
        </a:prstGeom>
      </dgm:spPr>
      <dgm:t>
        <a:bodyPr/>
        <a:lstStyle/>
        <a:p>
          <a:endParaRPr lang="en-US"/>
        </a:p>
      </dgm:t>
    </dgm:pt>
    <dgm:pt modelId="{9EA7F7B6-EDD4-44BC-AD26-7B6A96A64577}" type="pres">
      <dgm:prSet presAssocID="{438458FB-C537-47B6-AC22-D3987D8E2DF0}" presName="hierChild3" presStyleCnt="0"/>
      <dgm:spPr/>
    </dgm:pt>
    <dgm:pt modelId="{D7BBBD86-2111-4E37-B88B-18A3D93A724B}" type="pres">
      <dgm:prSet presAssocID="{2221CD93-8081-4377-B072-3E96484AD4E5}" presName="Name25" presStyleLbl="parChTrans1D3" presStyleIdx="1" presStyleCnt="5"/>
      <dgm:spPr/>
      <dgm:t>
        <a:bodyPr/>
        <a:lstStyle/>
        <a:p>
          <a:endParaRPr lang="en-US"/>
        </a:p>
      </dgm:t>
    </dgm:pt>
    <dgm:pt modelId="{47B9CD70-8600-4733-A969-7F0347665B30}" type="pres">
      <dgm:prSet presAssocID="{2221CD93-8081-4377-B072-3E96484AD4E5}" presName="connTx" presStyleLbl="parChTrans1D3" presStyleIdx="1" presStyleCnt="5"/>
      <dgm:spPr/>
      <dgm:t>
        <a:bodyPr/>
        <a:lstStyle/>
        <a:p>
          <a:endParaRPr lang="en-US"/>
        </a:p>
      </dgm:t>
    </dgm:pt>
    <dgm:pt modelId="{046BD517-D8A1-4E58-80E7-A8C184325E5B}" type="pres">
      <dgm:prSet presAssocID="{1D9412BA-4037-4F20-8F20-DDA8B0CCD9C9}" presName="Name30" presStyleCnt="0"/>
      <dgm:spPr/>
    </dgm:pt>
    <dgm:pt modelId="{79C23E3D-E4B2-4883-8766-FD75B6C99D7D}" type="pres">
      <dgm:prSet presAssocID="{1D9412BA-4037-4F20-8F20-DDA8B0CCD9C9}" presName="level2Shape" presStyleLbl="node3" presStyleIdx="1" presStyleCnt="5" custScaleX="101939" custLinFactY="100000" custLinFactNeighborX="2654" custLinFactNeighborY="103907"/>
      <dgm:spPr>
        <a:prstGeom prst="snip2DiagRect">
          <a:avLst/>
        </a:prstGeom>
      </dgm:spPr>
      <dgm:t>
        <a:bodyPr/>
        <a:lstStyle/>
        <a:p>
          <a:endParaRPr lang="en-US"/>
        </a:p>
      </dgm:t>
    </dgm:pt>
    <dgm:pt modelId="{BDDB348D-5086-4E35-9027-07BC504E81FB}" type="pres">
      <dgm:prSet presAssocID="{1D9412BA-4037-4F20-8F20-DDA8B0CCD9C9}" presName="hierChild3" presStyleCnt="0"/>
      <dgm:spPr/>
    </dgm:pt>
    <dgm:pt modelId="{81DF60D6-E2D1-479A-94E1-952C61B615FD}" type="pres">
      <dgm:prSet presAssocID="{F65B5182-7B88-4250-BAB7-5E6C536A8AD6}" presName="Name25" presStyleLbl="parChTrans1D3" presStyleIdx="2" presStyleCnt="5"/>
      <dgm:spPr/>
      <dgm:t>
        <a:bodyPr/>
        <a:lstStyle/>
        <a:p>
          <a:endParaRPr lang="en-US"/>
        </a:p>
      </dgm:t>
    </dgm:pt>
    <dgm:pt modelId="{29AC5B07-D82C-437E-B391-EC52EFC9A919}" type="pres">
      <dgm:prSet presAssocID="{F65B5182-7B88-4250-BAB7-5E6C536A8AD6}" presName="connTx" presStyleLbl="parChTrans1D3" presStyleIdx="2" presStyleCnt="5"/>
      <dgm:spPr/>
      <dgm:t>
        <a:bodyPr/>
        <a:lstStyle/>
        <a:p>
          <a:endParaRPr lang="en-US"/>
        </a:p>
      </dgm:t>
    </dgm:pt>
    <dgm:pt modelId="{0746797B-E6EE-45D6-A7E4-8E884783D83D}" type="pres">
      <dgm:prSet presAssocID="{A0DFB9A4-78A8-4044-9655-F1EA32CDB4DD}" presName="Name30" presStyleCnt="0"/>
      <dgm:spPr/>
    </dgm:pt>
    <dgm:pt modelId="{59DDB6C1-543B-44FA-A5CB-7A208C6E8F87}" type="pres">
      <dgm:prSet presAssocID="{A0DFB9A4-78A8-4044-9655-F1EA32CDB4DD}" presName="level2Shape" presStyleLbl="node3" presStyleIdx="2" presStyleCnt="5" custScaleX="101939" custLinFactY="100000" custLinFactNeighborX="2654" custLinFactNeighborY="116846"/>
      <dgm:spPr>
        <a:prstGeom prst="snip2DiagRect">
          <a:avLst/>
        </a:prstGeom>
      </dgm:spPr>
      <dgm:t>
        <a:bodyPr/>
        <a:lstStyle/>
        <a:p>
          <a:endParaRPr lang="en-US"/>
        </a:p>
      </dgm:t>
    </dgm:pt>
    <dgm:pt modelId="{0D38D39D-FC95-4304-9E65-53E5F91E5304}" type="pres">
      <dgm:prSet presAssocID="{A0DFB9A4-78A8-4044-9655-F1EA32CDB4DD}" presName="hierChild3" presStyleCnt="0"/>
      <dgm:spPr/>
    </dgm:pt>
    <dgm:pt modelId="{691A3769-7518-4415-848C-985BEA222B1A}" type="pres">
      <dgm:prSet presAssocID="{C3B6F36A-3FCC-42C9-A039-FD1A768E78AE}" presName="Name25" presStyleLbl="parChTrans1D2" presStyleIdx="1" presStyleCnt="2"/>
      <dgm:spPr/>
      <dgm:t>
        <a:bodyPr/>
        <a:lstStyle/>
        <a:p>
          <a:endParaRPr lang="en-US"/>
        </a:p>
      </dgm:t>
    </dgm:pt>
    <dgm:pt modelId="{7099F277-1E50-45E2-AE4A-FE7002A31D66}" type="pres">
      <dgm:prSet presAssocID="{C3B6F36A-3FCC-42C9-A039-FD1A768E78AE}" presName="connTx" presStyleLbl="parChTrans1D2" presStyleIdx="1" presStyleCnt="2"/>
      <dgm:spPr/>
      <dgm:t>
        <a:bodyPr/>
        <a:lstStyle/>
        <a:p>
          <a:endParaRPr lang="en-US"/>
        </a:p>
      </dgm:t>
    </dgm:pt>
    <dgm:pt modelId="{7BE8A058-4A75-47B6-9E0A-545C6FE7E253}" type="pres">
      <dgm:prSet presAssocID="{08956671-1292-4F67-9CF1-A6C5917C079F}" presName="Name30" presStyleCnt="0"/>
      <dgm:spPr/>
    </dgm:pt>
    <dgm:pt modelId="{FEFCFE0B-DFB9-4666-AF31-962F48261A0E}" type="pres">
      <dgm:prSet presAssocID="{08956671-1292-4F67-9CF1-A6C5917C079F}" presName="level2Shape" presStyleLbl="node2" presStyleIdx="1" presStyleCnt="2" custScaleX="151903" custLinFactY="-200000" custLinFactNeighborX="-11935" custLinFactNeighborY="-204935"/>
      <dgm:spPr>
        <a:prstGeom prst="snip2DiagRect">
          <a:avLst/>
        </a:prstGeom>
      </dgm:spPr>
      <dgm:t>
        <a:bodyPr/>
        <a:lstStyle/>
        <a:p>
          <a:endParaRPr lang="en-US"/>
        </a:p>
      </dgm:t>
    </dgm:pt>
    <dgm:pt modelId="{6CDCCC87-69D6-4613-B5A4-314C7C4A3396}" type="pres">
      <dgm:prSet presAssocID="{08956671-1292-4F67-9CF1-A6C5917C079F}" presName="hierChild3" presStyleCnt="0"/>
      <dgm:spPr/>
    </dgm:pt>
    <dgm:pt modelId="{7C69FB78-1759-41A9-9202-48D1DCBA6CD9}" type="pres">
      <dgm:prSet presAssocID="{0E9AD012-6C40-42A9-99C6-FB2C3699EEC2}" presName="Name25" presStyleLbl="parChTrans1D3" presStyleIdx="3" presStyleCnt="5"/>
      <dgm:spPr/>
      <dgm:t>
        <a:bodyPr/>
        <a:lstStyle/>
        <a:p>
          <a:endParaRPr lang="en-US"/>
        </a:p>
      </dgm:t>
    </dgm:pt>
    <dgm:pt modelId="{F3592595-7224-4D26-B1BA-DF10CD1D54B2}" type="pres">
      <dgm:prSet presAssocID="{0E9AD012-6C40-42A9-99C6-FB2C3699EEC2}" presName="connTx" presStyleLbl="parChTrans1D3" presStyleIdx="3" presStyleCnt="5"/>
      <dgm:spPr/>
      <dgm:t>
        <a:bodyPr/>
        <a:lstStyle/>
        <a:p>
          <a:endParaRPr lang="en-US"/>
        </a:p>
      </dgm:t>
    </dgm:pt>
    <dgm:pt modelId="{0249BCE1-1896-4242-92A5-0AB1F9B0AF97}" type="pres">
      <dgm:prSet presAssocID="{A133B704-FED2-4A2F-A112-44B081F8EF9B}" presName="Name30" presStyleCnt="0"/>
      <dgm:spPr/>
    </dgm:pt>
    <dgm:pt modelId="{2C67A513-B375-425A-BFDC-8C87F5925D99}" type="pres">
      <dgm:prSet presAssocID="{A133B704-FED2-4A2F-A112-44B081F8EF9B}" presName="level2Shape" presStyleLbl="node3" presStyleIdx="3" presStyleCnt="5" custScaleX="101939" custLinFactY="-200000" custLinFactNeighborX="2654" custLinFactNeighborY="-224492"/>
      <dgm:spPr>
        <a:prstGeom prst="snip2DiagRect">
          <a:avLst/>
        </a:prstGeom>
      </dgm:spPr>
      <dgm:t>
        <a:bodyPr/>
        <a:lstStyle/>
        <a:p>
          <a:endParaRPr lang="en-US"/>
        </a:p>
      </dgm:t>
    </dgm:pt>
    <dgm:pt modelId="{7330A3CF-E6F5-4A68-A795-CE797A731C93}" type="pres">
      <dgm:prSet presAssocID="{A133B704-FED2-4A2F-A112-44B081F8EF9B}" presName="hierChild3" presStyleCnt="0"/>
      <dgm:spPr/>
    </dgm:pt>
    <dgm:pt modelId="{382870D6-4CA3-4C41-9AE8-607158E6998D}" type="pres">
      <dgm:prSet presAssocID="{F1C08622-18F1-427F-B579-D710EECF60AA}" presName="Name25" presStyleLbl="parChTrans1D3" presStyleIdx="4" presStyleCnt="5"/>
      <dgm:spPr/>
      <dgm:t>
        <a:bodyPr/>
        <a:lstStyle/>
        <a:p>
          <a:endParaRPr lang="en-US"/>
        </a:p>
      </dgm:t>
    </dgm:pt>
    <dgm:pt modelId="{A998CA7D-68AD-4998-A2E1-3C2E0CE930F8}" type="pres">
      <dgm:prSet presAssocID="{F1C08622-18F1-427F-B579-D710EECF60AA}" presName="connTx" presStyleLbl="parChTrans1D3" presStyleIdx="4" presStyleCnt="5"/>
      <dgm:spPr/>
      <dgm:t>
        <a:bodyPr/>
        <a:lstStyle/>
        <a:p>
          <a:endParaRPr lang="en-US"/>
        </a:p>
      </dgm:t>
    </dgm:pt>
    <dgm:pt modelId="{8AF4FFC2-11D7-4E3D-9023-1817FC33B515}" type="pres">
      <dgm:prSet presAssocID="{06C33653-863D-4B8E-A04D-541D5C16F272}" presName="Name30" presStyleCnt="0"/>
      <dgm:spPr/>
    </dgm:pt>
    <dgm:pt modelId="{D868FDEC-1285-4CAE-8040-8277893DE675}" type="pres">
      <dgm:prSet presAssocID="{06C33653-863D-4B8E-A04D-541D5C16F272}" presName="level2Shape" presStyleLbl="node3" presStyleIdx="4" presStyleCnt="5" custScaleX="101939" custLinFactY="-200000" custLinFactNeighborX="2654" custLinFactNeighborY="-205076"/>
      <dgm:spPr>
        <a:prstGeom prst="snip2DiagRect">
          <a:avLst/>
        </a:prstGeom>
      </dgm:spPr>
      <dgm:t>
        <a:bodyPr/>
        <a:lstStyle/>
        <a:p>
          <a:endParaRPr lang="en-US"/>
        </a:p>
      </dgm:t>
    </dgm:pt>
    <dgm:pt modelId="{09FA4AA6-00AB-4F69-A085-EFC02E50F587}" type="pres">
      <dgm:prSet presAssocID="{06C33653-863D-4B8E-A04D-541D5C16F272}" presName="hierChild3" presStyleCnt="0"/>
      <dgm:spPr/>
    </dgm:pt>
    <dgm:pt modelId="{6819D1D9-2C37-4110-8A54-C52A87F325D4}" type="pres">
      <dgm:prSet presAssocID="{DC384229-C69A-46D3-A72F-DEAD68401D72}" presName="bgShapesFlow" presStyleCnt="0"/>
      <dgm:spPr/>
    </dgm:pt>
    <dgm:pt modelId="{01D89471-6C07-4D36-B4A3-7BF3917E5B0E}" type="pres">
      <dgm:prSet presAssocID="{AE098D20-B5EB-4691-8091-3AEC90BF444A}" presName="rectComp" presStyleCnt="0"/>
      <dgm:spPr/>
    </dgm:pt>
    <dgm:pt modelId="{A031F9B8-0DE1-4900-A536-912965B68342}" type="pres">
      <dgm:prSet presAssocID="{AE098D20-B5EB-4691-8091-3AEC90BF444A}" presName="bgRect" presStyleLbl="bgShp" presStyleIdx="0" presStyleCnt="3" custScaleX="132252" custLinFactNeighborX="-22542" custLinFactNeighborY="-910"/>
      <dgm:spPr>
        <a:prstGeom prst="snip2DiagRect">
          <a:avLst/>
        </a:prstGeom>
      </dgm:spPr>
      <dgm:t>
        <a:bodyPr/>
        <a:lstStyle/>
        <a:p>
          <a:endParaRPr lang="en-US"/>
        </a:p>
      </dgm:t>
    </dgm:pt>
    <dgm:pt modelId="{9286DD71-CE2E-4E08-9E8F-98E433A914A4}" type="pres">
      <dgm:prSet presAssocID="{AE098D20-B5EB-4691-8091-3AEC90BF444A}" presName="bgRectTx" presStyleLbl="bgShp" presStyleIdx="0" presStyleCnt="3">
        <dgm:presLayoutVars>
          <dgm:bulletEnabled val="1"/>
        </dgm:presLayoutVars>
      </dgm:prSet>
      <dgm:spPr/>
      <dgm:t>
        <a:bodyPr/>
        <a:lstStyle/>
        <a:p>
          <a:endParaRPr lang="en-US"/>
        </a:p>
      </dgm:t>
    </dgm:pt>
    <dgm:pt modelId="{67B13A8A-9B7B-4437-A9C4-2D18D82E55EE}" type="pres">
      <dgm:prSet presAssocID="{AE098D20-B5EB-4691-8091-3AEC90BF444A}" presName="spComp" presStyleCnt="0"/>
      <dgm:spPr/>
    </dgm:pt>
    <dgm:pt modelId="{3B263DD5-EC8C-452B-9D63-7ED8E92D62DE}" type="pres">
      <dgm:prSet presAssocID="{AE098D20-B5EB-4691-8091-3AEC90BF444A}" presName="hSp" presStyleCnt="0"/>
      <dgm:spPr/>
    </dgm:pt>
    <dgm:pt modelId="{F89B0ADF-1A3C-471F-AD07-FFD985FB1AA5}" type="pres">
      <dgm:prSet presAssocID="{80A8FCC1-930E-49A9-AB15-FC7ED16065B2}" presName="rectComp" presStyleCnt="0"/>
      <dgm:spPr/>
    </dgm:pt>
    <dgm:pt modelId="{3160C51B-478C-4934-BDD3-2515ED101B81}" type="pres">
      <dgm:prSet presAssocID="{80A8FCC1-930E-49A9-AB15-FC7ED16065B2}" presName="bgRect" presStyleLbl="bgShp" presStyleIdx="1" presStyleCnt="3" custScaleX="134883" custLinFactNeighborX="-2696"/>
      <dgm:spPr>
        <a:prstGeom prst="snip2DiagRect">
          <a:avLst/>
        </a:prstGeom>
      </dgm:spPr>
      <dgm:t>
        <a:bodyPr/>
        <a:lstStyle/>
        <a:p>
          <a:endParaRPr lang="en-US"/>
        </a:p>
      </dgm:t>
    </dgm:pt>
    <dgm:pt modelId="{52A7356B-D2A8-4914-A7EE-CB63A67A1A3E}" type="pres">
      <dgm:prSet presAssocID="{80A8FCC1-930E-49A9-AB15-FC7ED16065B2}" presName="bgRectTx" presStyleLbl="bgShp" presStyleIdx="1" presStyleCnt="3">
        <dgm:presLayoutVars>
          <dgm:bulletEnabled val="1"/>
        </dgm:presLayoutVars>
      </dgm:prSet>
      <dgm:spPr/>
      <dgm:t>
        <a:bodyPr/>
        <a:lstStyle/>
        <a:p>
          <a:endParaRPr lang="en-US"/>
        </a:p>
      </dgm:t>
    </dgm:pt>
    <dgm:pt modelId="{A5E5A161-D852-48D8-A9F0-44F619117A6E}" type="pres">
      <dgm:prSet presAssocID="{80A8FCC1-930E-49A9-AB15-FC7ED16065B2}" presName="spComp" presStyleCnt="0"/>
      <dgm:spPr/>
    </dgm:pt>
    <dgm:pt modelId="{D1200C3A-FA1F-44EA-B86D-E8E54AFBB3A3}" type="pres">
      <dgm:prSet presAssocID="{80A8FCC1-930E-49A9-AB15-FC7ED16065B2}" presName="hSp" presStyleCnt="0"/>
      <dgm:spPr/>
    </dgm:pt>
    <dgm:pt modelId="{196F0359-F89D-4450-B752-4820C31B7868}" type="pres">
      <dgm:prSet presAssocID="{C9A8B5F1-EB53-464A-BB8C-25BB1CA990CB}" presName="rectComp" presStyleCnt="0"/>
      <dgm:spPr/>
    </dgm:pt>
    <dgm:pt modelId="{3FB2AEB8-6400-4B5F-95CB-387158A7A06C}" type="pres">
      <dgm:prSet presAssocID="{C9A8B5F1-EB53-464A-BB8C-25BB1CA990CB}" presName="bgRect" presStyleLbl="bgShp" presStyleIdx="2" presStyleCnt="3" custScaleX="130088" custLinFactNeighborX="13446"/>
      <dgm:spPr>
        <a:prstGeom prst="snip2DiagRect">
          <a:avLst/>
        </a:prstGeom>
      </dgm:spPr>
      <dgm:t>
        <a:bodyPr/>
        <a:lstStyle/>
        <a:p>
          <a:endParaRPr lang="en-US"/>
        </a:p>
      </dgm:t>
    </dgm:pt>
    <dgm:pt modelId="{E76C3216-4562-46EE-A971-EBF99B9D62FE}" type="pres">
      <dgm:prSet presAssocID="{C9A8B5F1-EB53-464A-BB8C-25BB1CA990CB}" presName="bgRectTx" presStyleLbl="bgShp" presStyleIdx="2" presStyleCnt="3">
        <dgm:presLayoutVars>
          <dgm:bulletEnabled val="1"/>
        </dgm:presLayoutVars>
      </dgm:prSet>
      <dgm:spPr/>
      <dgm:t>
        <a:bodyPr/>
        <a:lstStyle/>
        <a:p>
          <a:endParaRPr lang="en-US"/>
        </a:p>
      </dgm:t>
    </dgm:pt>
  </dgm:ptLst>
  <dgm:cxnLst>
    <dgm:cxn modelId="{E53C2DDA-0E12-4C23-B272-5D8EF3512AE1}" srcId="{DC384229-C69A-46D3-A72F-DEAD68401D72}" destId="{C9A8B5F1-EB53-464A-BB8C-25BB1CA990CB}" srcOrd="3" destOrd="0" parTransId="{D9B0F4D8-CD4F-41A8-9395-E8ED7F91B9DE}" sibTransId="{987812E8-4FFD-4C53-A77E-A61CF7C60FF2}"/>
    <dgm:cxn modelId="{F56133E4-3316-4462-9D6D-27CA0396A935}" type="presOf" srcId="{06C33653-863D-4B8E-A04D-541D5C16F272}" destId="{D868FDEC-1285-4CAE-8040-8277893DE675}" srcOrd="0" destOrd="0" presId="urn:microsoft.com/office/officeart/2005/8/layout/hierarchy5"/>
    <dgm:cxn modelId="{BC2DBF62-9E4C-40FE-87CC-F3A110353AEB}" type="presOf" srcId="{08956671-1292-4F67-9CF1-A6C5917C079F}" destId="{FEFCFE0B-DFB9-4666-AF31-962F48261A0E}" srcOrd="0" destOrd="0" presId="urn:microsoft.com/office/officeart/2005/8/layout/hierarchy5"/>
    <dgm:cxn modelId="{2B592E08-DA45-40BB-891B-AA1F2D9BA17E}" type="presOf" srcId="{C3B6F36A-3FCC-42C9-A039-FD1A768E78AE}" destId="{691A3769-7518-4415-848C-985BEA222B1A}" srcOrd="0" destOrd="0" presId="urn:microsoft.com/office/officeart/2005/8/layout/hierarchy5"/>
    <dgm:cxn modelId="{3DDAFF67-E3D1-4CC3-8C5F-9007F8E10FB3}" srcId="{DC384229-C69A-46D3-A72F-DEAD68401D72}" destId="{80A8FCC1-930E-49A9-AB15-FC7ED16065B2}" srcOrd="2" destOrd="0" parTransId="{D8065342-9646-40F8-AEAC-D5A96E130FB5}" sibTransId="{F57121FE-E193-43F3-85F5-3784FD59D160}"/>
    <dgm:cxn modelId="{8129D3FE-237E-4B07-A8B8-6E705CCC6333}" type="presOf" srcId="{C3B6F36A-3FCC-42C9-A039-FD1A768E78AE}" destId="{7099F277-1E50-45E2-AE4A-FE7002A31D66}" srcOrd="1" destOrd="0" presId="urn:microsoft.com/office/officeart/2005/8/layout/hierarchy5"/>
    <dgm:cxn modelId="{D01FCD0C-B707-4CBC-90AA-300C25F5539C}" type="presOf" srcId="{438458FB-C537-47B6-AC22-D3987D8E2DF0}" destId="{9459FEC1-5962-4050-9EB6-2DC5BC4CBF12}" srcOrd="0" destOrd="0" presId="urn:microsoft.com/office/officeart/2005/8/layout/hierarchy5"/>
    <dgm:cxn modelId="{85A5DABC-0B7C-4338-8A90-BA73FFED1152}" type="presOf" srcId="{8AD26ED3-B2F1-43DD-AAF3-1FD5D2929ABB}" destId="{187EB7DA-9412-46B8-A658-40717C550194}" srcOrd="0" destOrd="0" presId="urn:microsoft.com/office/officeart/2005/8/layout/hierarchy5"/>
    <dgm:cxn modelId="{7963D692-7795-458C-8416-07D41194A9F7}" type="presOf" srcId="{DE4E3398-C0CB-4B3E-B5EE-2A0DE0174E9D}" destId="{AD72B94F-A1B7-4232-B976-5AAF8987E742}" srcOrd="1" destOrd="0" presId="urn:microsoft.com/office/officeart/2005/8/layout/hierarchy5"/>
    <dgm:cxn modelId="{FFCA9ABF-0EB8-4C3F-AA90-3E4A2D7319E9}" srcId="{8049C0B0-ABA4-41C0-B07D-790CD6CCF99F}" destId="{438458FB-C537-47B6-AC22-D3987D8E2DF0}" srcOrd="0" destOrd="0" parTransId="{7D5593E4-A5A4-4DEB-9E5E-7260BA70E609}" sibTransId="{10DA332A-9DF8-4A8F-9ED4-555235BFD5A1}"/>
    <dgm:cxn modelId="{4F0F8877-4936-4CEF-BDA4-77BDF9154F0F}" type="presOf" srcId="{2221CD93-8081-4377-B072-3E96484AD4E5}" destId="{47B9CD70-8600-4733-A969-7F0347665B30}" srcOrd="1" destOrd="0" presId="urn:microsoft.com/office/officeart/2005/8/layout/hierarchy5"/>
    <dgm:cxn modelId="{ADDCAB0B-8077-4A10-BDE0-369A03B39F9A}" srcId="{8049C0B0-ABA4-41C0-B07D-790CD6CCF99F}" destId="{A0DFB9A4-78A8-4044-9655-F1EA32CDB4DD}" srcOrd="2" destOrd="0" parTransId="{F65B5182-7B88-4250-BAB7-5E6C536A8AD6}" sibTransId="{2685FDD8-62E8-49D1-AA92-B28923448A20}"/>
    <dgm:cxn modelId="{80801732-ACF9-4C90-97ED-21797CAF89F5}" type="presOf" srcId="{F65B5182-7B88-4250-BAB7-5E6C536A8AD6}" destId="{29AC5B07-D82C-437E-B391-EC52EFC9A919}" srcOrd="1" destOrd="0" presId="urn:microsoft.com/office/officeart/2005/8/layout/hierarchy5"/>
    <dgm:cxn modelId="{6C572E40-C32D-49C2-A688-8C1C6D0A1C16}" type="presOf" srcId="{AE098D20-B5EB-4691-8091-3AEC90BF444A}" destId="{A031F9B8-0DE1-4900-A536-912965B68342}" srcOrd="0" destOrd="0" presId="urn:microsoft.com/office/officeart/2005/8/layout/hierarchy5"/>
    <dgm:cxn modelId="{56C241F2-F2C6-4C78-85EE-B21ADBBE263F}" type="presOf" srcId="{A0DFB9A4-78A8-4044-9655-F1EA32CDB4DD}" destId="{59DDB6C1-543B-44FA-A5CB-7A208C6E8F87}" srcOrd="0" destOrd="0" presId="urn:microsoft.com/office/officeart/2005/8/layout/hierarchy5"/>
    <dgm:cxn modelId="{E060B46E-0CD1-410C-90C5-FA2F966C5EDC}" type="presOf" srcId="{0E9AD012-6C40-42A9-99C6-FB2C3699EEC2}" destId="{F3592595-7224-4D26-B1BA-DF10CD1D54B2}" srcOrd="1" destOrd="0" presId="urn:microsoft.com/office/officeart/2005/8/layout/hierarchy5"/>
    <dgm:cxn modelId="{FDF2C7B5-CB44-4502-B7AB-287678B27976}" srcId="{8AD26ED3-B2F1-43DD-AAF3-1FD5D2929ABB}" destId="{08956671-1292-4F67-9CF1-A6C5917C079F}" srcOrd="1" destOrd="0" parTransId="{C3B6F36A-3FCC-42C9-A039-FD1A768E78AE}" sibTransId="{F21A68EA-0BD6-4F82-B2E4-A75A59EC95D5}"/>
    <dgm:cxn modelId="{FBA0FD13-6DFA-4CB6-A8CC-2BDCAAABC2D3}" type="presOf" srcId="{AE098D20-B5EB-4691-8091-3AEC90BF444A}" destId="{9286DD71-CE2E-4E08-9E8F-98E433A914A4}" srcOrd="1" destOrd="0" presId="urn:microsoft.com/office/officeart/2005/8/layout/hierarchy5"/>
    <dgm:cxn modelId="{62198C71-628B-41BE-BB66-8FF88CD0F591}" type="presOf" srcId="{0E9AD012-6C40-42A9-99C6-FB2C3699EEC2}" destId="{7C69FB78-1759-41A9-9202-48D1DCBA6CD9}" srcOrd="0" destOrd="0" presId="urn:microsoft.com/office/officeart/2005/8/layout/hierarchy5"/>
    <dgm:cxn modelId="{CFEFDA46-5C88-44AE-A30B-27A918FBDB57}" srcId="{DC384229-C69A-46D3-A72F-DEAD68401D72}" destId="{AE098D20-B5EB-4691-8091-3AEC90BF444A}" srcOrd="1" destOrd="0" parTransId="{151D9A4F-13AE-4BBA-B48D-50FB6EEE2725}" sibTransId="{FD72C0CB-6A4B-4430-80C2-AD62703B925C}"/>
    <dgm:cxn modelId="{D96143C7-30FE-422B-B3FE-6CE31954EAB9}" type="presOf" srcId="{8049C0B0-ABA4-41C0-B07D-790CD6CCF99F}" destId="{4530D608-BEA8-4534-8390-AFEBB851A23B}" srcOrd="0" destOrd="0" presId="urn:microsoft.com/office/officeart/2005/8/layout/hierarchy5"/>
    <dgm:cxn modelId="{9AC0A43A-7E3F-4BB6-A623-868779E49580}" type="presOf" srcId="{DE4E3398-C0CB-4B3E-B5EE-2A0DE0174E9D}" destId="{BEF2F87A-06E9-45CA-80AB-35CDFE723776}" srcOrd="0" destOrd="0" presId="urn:microsoft.com/office/officeart/2005/8/layout/hierarchy5"/>
    <dgm:cxn modelId="{7DADA234-C34A-4C7B-8F3D-06A84369735C}" type="presOf" srcId="{1D9412BA-4037-4F20-8F20-DDA8B0CCD9C9}" destId="{79C23E3D-E4B2-4883-8766-FD75B6C99D7D}" srcOrd="0" destOrd="0" presId="urn:microsoft.com/office/officeart/2005/8/layout/hierarchy5"/>
    <dgm:cxn modelId="{190D6CAB-4896-45AF-A9F2-A4364B1EE856}" type="presOf" srcId="{F1C08622-18F1-427F-B579-D710EECF60AA}" destId="{A998CA7D-68AD-4998-A2E1-3C2E0CE930F8}" srcOrd="1" destOrd="0" presId="urn:microsoft.com/office/officeart/2005/8/layout/hierarchy5"/>
    <dgm:cxn modelId="{F23A90FD-DE37-4012-A201-52DC6FA00774}" type="presOf" srcId="{C9A8B5F1-EB53-464A-BB8C-25BB1CA990CB}" destId="{3FB2AEB8-6400-4B5F-95CB-387158A7A06C}" srcOrd="0" destOrd="0" presId="urn:microsoft.com/office/officeart/2005/8/layout/hierarchy5"/>
    <dgm:cxn modelId="{169039EA-E763-404F-A241-FD5D130F0C3D}" type="presOf" srcId="{80A8FCC1-930E-49A9-AB15-FC7ED16065B2}" destId="{52A7356B-D2A8-4914-A7EE-CB63A67A1A3E}" srcOrd="1" destOrd="0" presId="urn:microsoft.com/office/officeart/2005/8/layout/hierarchy5"/>
    <dgm:cxn modelId="{C112E541-2571-4C17-ADB7-0DA22DCB7A42}" srcId="{DC384229-C69A-46D3-A72F-DEAD68401D72}" destId="{8AD26ED3-B2F1-43DD-AAF3-1FD5D2929ABB}" srcOrd="0" destOrd="0" parTransId="{B282EEBF-1ACF-4064-B6B5-345508961970}" sibTransId="{E2FB3660-9618-4DB6-B855-BE948F5BC1DD}"/>
    <dgm:cxn modelId="{000ED6C5-7DBB-4A0A-8FD4-2EEABEB12C2B}" type="presOf" srcId="{F1C08622-18F1-427F-B579-D710EECF60AA}" destId="{382870D6-4CA3-4C41-9AE8-607158E6998D}" srcOrd="0" destOrd="0" presId="urn:microsoft.com/office/officeart/2005/8/layout/hierarchy5"/>
    <dgm:cxn modelId="{E1E679CA-EDB8-453F-AD65-7F36E347C430}" type="presOf" srcId="{C9A8B5F1-EB53-464A-BB8C-25BB1CA990CB}" destId="{E76C3216-4562-46EE-A971-EBF99B9D62FE}" srcOrd="1" destOrd="0" presId="urn:microsoft.com/office/officeart/2005/8/layout/hierarchy5"/>
    <dgm:cxn modelId="{75D57DD6-A254-4400-AFB3-EE57F405205F}" srcId="{8049C0B0-ABA4-41C0-B07D-790CD6CCF99F}" destId="{1D9412BA-4037-4F20-8F20-DDA8B0CCD9C9}" srcOrd="1" destOrd="0" parTransId="{2221CD93-8081-4377-B072-3E96484AD4E5}" sibTransId="{BEFBE5A3-8E42-45D0-8C9B-326B2D4AB720}"/>
    <dgm:cxn modelId="{6765B0EA-C4C9-4F40-9A7C-CFCFFD198604}" srcId="{08956671-1292-4F67-9CF1-A6C5917C079F}" destId="{06C33653-863D-4B8E-A04D-541D5C16F272}" srcOrd="1" destOrd="0" parTransId="{F1C08622-18F1-427F-B579-D710EECF60AA}" sibTransId="{8E7F96F1-5208-4827-8E17-6EC2752411C5}"/>
    <dgm:cxn modelId="{6B4440A8-E4DD-44B0-BAAC-285DC143FBA5}" type="presOf" srcId="{7D5593E4-A5A4-4DEB-9E5E-7260BA70E609}" destId="{709A02AB-E8EC-4B70-8867-C9C72785FCEB}" srcOrd="1" destOrd="0" presId="urn:microsoft.com/office/officeart/2005/8/layout/hierarchy5"/>
    <dgm:cxn modelId="{3B5C2FF9-40E9-48E7-9743-693304F7404C}" srcId="{08956671-1292-4F67-9CF1-A6C5917C079F}" destId="{A133B704-FED2-4A2F-A112-44B081F8EF9B}" srcOrd="0" destOrd="0" parTransId="{0E9AD012-6C40-42A9-99C6-FB2C3699EEC2}" sibTransId="{738D38A9-96B2-4C8D-964D-09DA7658CFF5}"/>
    <dgm:cxn modelId="{CB3E3815-191B-4DC2-950B-3806DC2EA86B}" type="presOf" srcId="{A133B704-FED2-4A2F-A112-44B081F8EF9B}" destId="{2C67A513-B375-425A-BFDC-8C87F5925D99}" srcOrd="0" destOrd="0" presId="urn:microsoft.com/office/officeart/2005/8/layout/hierarchy5"/>
    <dgm:cxn modelId="{978E59BC-4409-4D0F-8B23-D30051E63ADA}" type="presOf" srcId="{7D5593E4-A5A4-4DEB-9E5E-7260BA70E609}" destId="{D1315D91-3D72-4D39-AFD8-B60701482773}" srcOrd="0" destOrd="0" presId="urn:microsoft.com/office/officeart/2005/8/layout/hierarchy5"/>
    <dgm:cxn modelId="{A1449005-6F35-4DBE-8719-F4DF038CA84E}" type="presOf" srcId="{F65B5182-7B88-4250-BAB7-5E6C536A8AD6}" destId="{81DF60D6-E2D1-479A-94E1-952C61B615FD}" srcOrd="0" destOrd="0" presId="urn:microsoft.com/office/officeart/2005/8/layout/hierarchy5"/>
    <dgm:cxn modelId="{7EBAA561-569A-4A30-B1B8-80145942DDB7}" type="presOf" srcId="{80A8FCC1-930E-49A9-AB15-FC7ED16065B2}" destId="{3160C51B-478C-4934-BDD3-2515ED101B81}" srcOrd="0" destOrd="0" presId="urn:microsoft.com/office/officeart/2005/8/layout/hierarchy5"/>
    <dgm:cxn modelId="{645C126C-B657-4479-9268-7852D4D20F0B}" type="presOf" srcId="{DC384229-C69A-46D3-A72F-DEAD68401D72}" destId="{967E2A36-CE23-4867-82B5-F6407612E9F8}" srcOrd="0" destOrd="0" presId="urn:microsoft.com/office/officeart/2005/8/layout/hierarchy5"/>
    <dgm:cxn modelId="{FCD4F720-7372-49C1-90F4-4FB4150A638A}" srcId="{8AD26ED3-B2F1-43DD-AAF3-1FD5D2929ABB}" destId="{8049C0B0-ABA4-41C0-B07D-790CD6CCF99F}" srcOrd="0" destOrd="0" parTransId="{DE4E3398-C0CB-4B3E-B5EE-2A0DE0174E9D}" sibTransId="{0D8E0CE3-DA79-4138-8FDC-D9042F8A5199}"/>
    <dgm:cxn modelId="{3BD25DE1-1D83-4166-8205-F968EE5D88C3}" type="presOf" srcId="{2221CD93-8081-4377-B072-3E96484AD4E5}" destId="{D7BBBD86-2111-4E37-B88B-18A3D93A724B}" srcOrd="0" destOrd="0" presId="urn:microsoft.com/office/officeart/2005/8/layout/hierarchy5"/>
    <dgm:cxn modelId="{2FA6C8CA-229C-4C12-8212-8024555C89E4}" type="presParOf" srcId="{967E2A36-CE23-4867-82B5-F6407612E9F8}" destId="{C5B0BC92-F5A6-4520-825F-7A95AF88E100}" srcOrd="0" destOrd="0" presId="urn:microsoft.com/office/officeart/2005/8/layout/hierarchy5"/>
    <dgm:cxn modelId="{BB06F982-10CB-4364-A73C-2DCD95179533}" type="presParOf" srcId="{C5B0BC92-F5A6-4520-825F-7A95AF88E100}" destId="{577C5CF1-CDB3-4C24-B8CE-AF0BE938D990}" srcOrd="0" destOrd="0" presId="urn:microsoft.com/office/officeart/2005/8/layout/hierarchy5"/>
    <dgm:cxn modelId="{1558BC2B-8EF0-4B48-95E4-E9A977D244B0}" type="presParOf" srcId="{C5B0BC92-F5A6-4520-825F-7A95AF88E100}" destId="{6BCE4A38-5598-45CB-AA2E-496C07CD022D}" srcOrd="1" destOrd="0" presId="urn:microsoft.com/office/officeart/2005/8/layout/hierarchy5"/>
    <dgm:cxn modelId="{8877A612-16AB-46B7-906A-B792E1AB8065}" type="presParOf" srcId="{6BCE4A38-5598-45CB-AA2E-496C07CD022D}" destId="{46460DEA-3ECC-4717-9F86-22859EE76E0A}" srcOrd="0" destOrd="0" presId="urn:microsoft.com/office/officeart/2005/8/layout/hierarchy5"/>
    <dgm:cxn modelId="{350C376B-1883-459F-8C67-E78668F844BC}" type="presParOf" srcId="{46460DEA-3ECC-4717-9F86-22859EE76E0A}" destId="{187EB7DA-9412-46B8-A658-40717C550194}" srcOrd="0" destOrd="0" presId="urn:microsoft.com/office/officeart/2005/8/layout/hierarchy5"/>
    <dgm:cxn modelId="{F17E2C7E-D198-4529-BADB-0E408161EE66}" type="presParOf" srcId="{46460DEA-3ECC-4717-9F86-22859EE76E0A}" destId="{C2452927-5172-4067-9445-77C5D8540E56}" srcOrd="1" destOrd="0" presId="urn:microsoft.com/office/officeart/2005/8/layout/hierarchy5"/>
    <dgm:cxn modelId="{737723F0-343C-452A-A896-872C53ECB8AF}" type="presParOf" srcId="{C2452927-5172-4067-9445-77C5D8540E56}" destId="{BEF2F87A-06E9-45CA-80AB-35CDFE723776}" srcOrd="0" destOrd="0" presId="urn:microsoft.com/office/officeart/2005/8/layout/hierarchy5"/>
    <dgm:cxn modelId="{6B12618F-833D-494E-9D46-93E3EB893FBD}" type="presParOf" srcId="{BEF2F87A-06E9-45CA-80AB-35CDFE723776}" destId="{AD72B94F-A1B7-4232-B976-5AAF8987E742}" srcOrd="0" destOrd="0" presId="urn:microsoft.com/office/officeart/2005/8/layout/hierarchy5"/>
    <dgm:cxn modelId="{6E585594-1431-4D8E-A953-238894BB08BE}" type="presParOf" srcId="{C2452927-5172-4067-9445-77C5D8540E56}" destId="{8ED4E75C-9F8A-4357-9D76-03BDBE428A64}" srcOrd="1" destOrd="0" presId="urn:microsoft.com/office/officeart/2005/8/layout/hierarchy5"/>
    <dgm:cxn modelId="{113CA8EF-47D7-424F-845C-2763344D8C7F}" type="presParOf" srcId="{8ED4E75C-9F8A-4357-9D76-03BDBE428A64}" destId="{4530D608-BEA8-4534-8390-AFEBB851A23B}" srcOrd="0" destOrd="0" presId="urn:microsoft.com/office/officeart/2005/8/layout/hierarchy5"/>
    <dgm:cxn modelId="{76B070B8-9074-4A6B-B038-49BC000517AE}" type="presParOf" srcId="{8ED4E75C-9F8A-4357-9D76-03BDBE428A64}" destId="{9A4D5813-70CC-4A12-82D9-E781E2B9AC17}" srcOrd="1" destOrd="0" presId="urn:microsoft.com/office/officeart/2005/8/layout/hierarchy5"/>
    <dgm:cxn modelId="{0FD55E60-8B1B-4298-8FF7-3B253A4EAF42}" type="presParOf" srcId="{9A4D5813-70CC-4A12-82D9-E781E2B9AC17}" destId="{D1315D91-3D72-4D39-AFD8-B60701482773}" srcOrd="0" destOrd="0" presId="urn:microsoft.com/office/officeart/2005/8/layout/hierarchy5"/>
    <dgm:cxn modelId="{4105AFD4-D33C-4472-995B-D952630DAC97}" type="presParOf" srcId="{D1315D91-3D72-4D39-AFD8-B60701482773}" destId="{709A02AB-E8EC-4B70-8867-C9C72785FCEB}" srcOrd="0" destOrd="0" presId="urn:microsoft.com/office/officeart/2005/8/layout/hierarchy5"/>
    <dgm:cxn modelId="{48DAD5A2-29A4-4EC5-9FE2-981329B9EFFD}" type="presParOf" srcId="{9A4D5813-70CC-4A12-82D9-E781E2B9AC17}" destId="{C48C3A48-1D69-4B97-8208-DCE3F8C6B2D3}" srcOrd="1" destOrd="0" presId="urn:microsoft.com/office/officeart/2005/8/layout/hierarchy5"/>
    <dgm:cxn modelId="{27B87930-25F9-4CC1-A54C-153042017065}" type="presParOf" srcId="{C48C3A48-1D69-4B97-8208-DCE3F8C6B2D3}" destId="{9459FEC1-5962-4050-9EB6-2DC5BC4CBF12}" srcOrd="0" destOrd="0" presId="urn:microsoft.com/office/officeart/2005/8/layout/hierarchy5"/>
    <dgm:cxn modelId="{35BFEBEB-C011-4AFC-B539-8B2CBFDDADE2}" type="presParOf" srcId="{C48C3A48-1D69-4B97-8208-DCE3F8C6B2D3}" destId="{9EA7F7B6-EDD4-44BC-AD26-7B6A96A64577}" srcOrd="1" destOrd="0" presId="urn:microsoft.com/office/officeart/2005/8/layout/hierarchy5"/>
    <dgm:cxn modelId="{7CE221A7-0F53-4958-8A92-095ED119DDF9}" type="presParOf" srcId="{9A4D5813-70CC-4A12-82D9-E781E2B9AC17}" destId="{D7BBBD86-2111-4E37-B88B-18A3D93A724B}" srcOrd="2" destOrd="0" presId="urn:microsoft.com/office/officeart/2005/8/layout/hierarchy5"/>
    <dgm:cxn modelId="{510EF722-5940-44B8-BB10-F83339F04BE1}" type="presParOf" srcId="{D7BBBD86-2111-4E37-B88B-18A3D93A724B}" destId="{47B9CD70-8600-4733-A969-7F0347665B30}" srcOrd="0" destOrd="0" presId="urn:microsoft.com/office/officeart/2005/8/layout/hierarchy5"/>
    <dgm:cxn modelId="{803E5D2B-2355-4D8A-A0AB-E82D287A039E}" type="presParOf" srcId="{9A4D5813-70CC-4A12-82D9-E781E2B9AC17}" destId="{046BD517-D8A1-4E58-80E7-A8C184325E5B}" srcOrd="3" destOrd="0" presId="urn:microsoft.com/office/officeart/2005/8/layout/hierarchy5"/>
    <dgm:cxn modelId="{B41161F1-1707-41CF-80BC-24EBF77BFAB8}" type="presParOf" srcId="{046BD517-D8A1-4E58-80E7-A8C184325E5B}" destId="{79C23E3D-E4B2-4883-8766-FD75B6C99D7D}" srcOrd="0" destOrd="0" presId="urn:microsoft.com/office/officeart/2005/8/layout/hierarchy5"/>
    <dgm:cxn modelId="{8370416E-6D47-450D-A887-89015792A3FF}" type="presParOf" srcId="{046BD517-D8A1-4E58-80E7-A8C184325E5B}" destId="{BDDB348D-5086-4E35-9027-07BC504E81FB}" srcOrd="1" destOrd="0" presId="urn:microsoft.com/office/officeart/2005/8/layout/hierarchy5"/>
    <dgm:cxn modelId="{C3A27AE1-06DF-4376-8567-E223D12697F1}" type="presParOf" srcId="{9A4D5813-70CC-4A12-82D9-E781E2B9AC17}" destId="{81DF60D6-E2D1-479A-94E1-952C61B615FD}" srcOrd="4" destOrd="0" presId="urn:microsoft.com/office/officeart/2005/8/layout/hierarchy5"/>
    <dgm:cxn modelId="{02EDCB00-2796-4066-939D-62FBAE311169}" type="presParOf" srcId="{81DF60D6-E2D1-479A-94E1-952C61B615FD}" destId="{29AC5B07-D82C-437E-B391-EC52EFC9A919}" srcOrd="0" destOrd="0" presId="urn:microsoft.com/office/officeart/2005/8/layout/hierarchy5"/>
    <dgm:cxn modelId="{25539075-A190-4E53-9854-0430246A680A}" type="presParOf" srcId="{9A4D5813-70CC-4A12-82D9-E781E2B9AC17}" destId="{0746797B-E6EE-45D6-A7E4-8E884783D83D}" srcOrd="5" destOrd="0" presId="urn:microsoft.com/office/officeart/2005/8/layout/hierarchy5"/>
    <dgm:cxn modelId="{4C2926C6-C98E-4F89-9498-D576043E3A22}" type="presParOf" srcId="{0746797B-E6EE-45D6-A7E4-8E884783D83D}" destId="{59DDB6C1-543B-44FA-A5CB-7A208C6E8F87}" srcOrd="0" destOrd="0" presId="urn:microsoft.com/office/officeart/2005/8/layout/hierarchy5"/>
    <dgm:cxn modelId="{864EEDEB-EA1B-4D7F-A7B4-3F345CBBC57D}" type="presParOf" srcId="{0746797B-E6EE-45D6-A7E4-8E884783D83D}" destId="{0D38D39D-FC95-4304-9E65-53E5F91E5304}" srcOrd="1" destOrd="0" presId="urn:microsoft.com/office/officeart/2005/8/layout/hierarchy5"/>
    <dgm:cxn modelId="{2870CCDC-E0E6-4930-8369-74035F1D5C94}" type="presParOf" srcId="{C2452927-5172-4067-9445-77C5D8540E56}" destId="{691A3769-7518-4415-848C-985BEA222B1A}" srcOrd="2" destOrd="0" presId="urn:microsoft.com/office/officeart/2005/8/layout/hierarchy5"/>
    <dgm:cxn modelId="{6CD261E2-A35D-408C-A611-0DE5DF4BFA3D}" type="presParOf" srcId="{691A3769-7518-4415-848C-985BEA222B1A}" destId="{7099F277-1E50-45E2-AE4A-FE7002A31D66}" srcOrd="0" destOrd="0" presId="urn:microsoft.com/office/officeart/2005/8/layout/hierarchy5"/>
    <dgm:cxn modelId="{EE4C44C3-85C2-4FC3-BA54-D7DAA6608D0A}" type="presParOf" srcId="{C2452927-5172-4067-9445-77C5D8540E56}" destId="{7BE8A058-4A75-47B6-9E0A-545C6FE7E253}" srcOrd="3" destOrd="0" presId="urn:microsoft.com/office/officeart/2005/8/layout/hierarchy5"/>
    <dgm:cxn modelId="{E7F62066-3BE7-4563-8131-AE36C3D35EBA}" type="presParOf" srcId="{7BE8A058-4A75-47B6-9E0A-545C6FE7E253}" destId="{FEFCFE0B-DFB9-4666-AF31-962F48261A0E}" srcOrd="0" destOrd="0" presId="urn:microsoft.com/office/officeart/2005/8/layout/hierarchy5"/>
    <dgm:cxn modelId="{3AF26DA3-3CDD-40CE-B67F-4848B0774C43}" type="presParOf" srcId="{7BE8A058-4A75-47B6-9E0A-545C6FE7E253}" destId="{6CDCCC87-69D6-4613-B5A4-314C7C4A3396}" srcOrd="1" destOrd="0" presId="urn:microsoft.com/office/officeart/2005/8/layout/hierarchy5"/>
    <dgm:cxn modelId="{54E1517F-3EA4-4F8E-A66A-8603CEDC228F}" type="presParOf" srcId="{6CDCCC87-69D6-4613-B5A4-314C7C4A3396}" destId="{7C69FB78-1759-41A9-9202-48D1DCBA6CD9}" srcOrd="0" destOrd="0" presId="urn:microsoft.com/office/officeart/2005/8/layout/hierarchy5"/>
    <dgm:cxn modelId="{304070F3-B1E4-4205-9594-195DB6C880A8}" type="presParOf" srcId="{7C69FB78-1759-41A9-9202-48D1DCBA6CD9}" destId="{F3592595-7224-4D26-B1BA-DF10CD1D54B2}" srcOrd="0" destOrd="0" presId="urn:microsoft.com/office/officeart/2005/8/layout/hierarchy5"/>
    <dgm:cxn modelId="{E4F20B3D-1155-4451-A131-FE18A56147B0}" type="presParOf" srcId="{6CDCCC87-69D6-4613-B5A4-314C7C4A3396}" destId="{0249BCE1-1896-4242-92A5-0AB1F9B0AF97}" srcOrd="1" destOrd="0" presId="urn:microsoft.com/office/officeart/2005/8/layout/hierarchy5"/>
    <dgm:cxn modelId="{B9047ABE-D7C5-4B39-9C70-B4C9CC097995}" type="presParOf" srcId="{0249BCE1-1896-4242-92A5-0AB1F9B0AF97}" destId="{2C67A513-B375-425A-BFDC-8C87F5925D99}" srcOrd="0" destOrd="0" presId="urn:microsoft.com/office/officeart/2005/8/layout/hierarchy5"/>
    <dgm:cxn modelId="{6C1027A2-7073-4078-A614-AC35442A334D}" type="presParOf" srcId="{0249BCE1-1896-4242-92A5-0AB1F9B0AF97}" destId="{7330A3CF-E6F5-4A68-A795-CE797A731C93}" srcOrd="1" destOrd="0" presId="urn:microsoft.com/office/officeart/2005/8/layout/hierarchy5"/>
    <dgm:cxn modelId="{8F4938F5-57E8-44F6-B417-5D713F1232B2}" type="presParOf" srcId="{6CDCCC87-69D6-4613-B5A4-314C7C4A3396}" destId="{382870D6-4CA3-4C41-9AE8-607158E6998D}" srcOrd="2" destOrd="0" presId="urn:microsoft.com/office/officeart/2005/8/layout/hierarchy5"/>
    <dgm:cxn modelId="{78E0BBD8-7663-4F28-813C-49E7C47CE879}" type="presParOf" srcId="{382870D6-4CA3-4C41-9AE8-607158E6998D}" destId="{A998CA7D-68AD-4998-A2E1-3C2E0CE930F8}" srcOrd="0" destOrd="0" presId="urn:microsoft.com/office/officeart/2005/8/layout/hierarchy5"/>
    <dgm:cxn modelId="{0EE2C7CB-A53F-4625-A3B9-5E39622FA92D}" type="presParOf" srcId="{6CDCCC87-69D6-4613-B5A4-314C7C4A3396}" destId="{8AF4FFC2-11D7-4E3D-9023-1817FC33B515}" srcOrd="3" destOrd="0" presId="urn:microsoft.com/office/officeart/2005/8/layout/hierarchy5"/>
    <dgm:cxn modelId="{D0AA40D8-BDEB-4B41-8660-1AE384507666}" type="presParOf" srcId="{8AF4FFC2-11D7-4E3D-9023-1817FC33B515}" destId="{D868FDEC-1285-4CAE-8040-8277893DE675}" srcOrd="0" destOrd="0" presId="urn:microsoft.com/office/officeart/2005/8/layout/hierarchy5"/>
    <dgm:cxn modelId="{B5EFCBA9-9680-4666-8C42-1F3DB1A43BD2}" type="presParOf" srcId="{8AF4FFC2-11D7-4E3D-9023-1817FC33B515}" destId="{09FA4AA6-00AB-4F69-A085-EFC02E50F587}" srcOrd="1" destOrd="0" presId="urn:microsoft.com/office/officeart/2005/8/layout/hierarchy5"/>
    <dgm:cxn modelId="{72971AB4-6BE5-44C0-8DDE-5150CAF036AD}" type="presParOf" srcId="{967E2A36-CE23-4867-82B5-F6407612E9F8}" destId="{6819D1D9-2C37-4110-8A54-C52A87F325D4}" srcOrd="1" destOrd="0" presId="urn:microsoft.com/office/officeart/2005/8/layout/hierarchy5"/>
    <dgm:cxn modelId="{551FA83A-0F6A-43A2-B5B0-027B31877567}" type="presParOf" srcId="{6819D1D9-2C37-4110-8A54-C52A87F325D4}" destId="{01D89471-6C07-4D36-B4A3-7BF3917E5B0E}" srcOrd="0" destOrd="0" presId="urn:microsoft.com/office/officeart/2005/8/layout/hierarchy5"/>
    <dgm:cxn modelId="{099DBE0C-42AE-43B8-9A56-EED3A01EA55B}" type="presParOf" srcId="{01D89471-6C07-4D36-B4A3-7BF3917E5B0E}" destId="{A031F9B8-0DE1-4900-A536-912965B68342}" srcOrd="0" destOrd="0" presId="urn:microsoft.com/office/officeart/2005/8/layout/hierarchy5"/>
    <dgm:cxn modelId="{A3E84289-7965-4161-9B64-F40BFDEA7842}" type="presParOf" srcId="{01D89471-6C07-4D36-B4A3-7BF3917E5B0E}" destId="{9286DD71-CE2E-4E08-9E8F-98E433A914A4}" srcOrd="1" destOrd="0" presId="urn:microsoft.com/office/officeart/2005/8/layout/hierarchy5"/>
    <dgm:cxn modelId="{F360C3D9-78AB-472C-9424-7B679B391E9C}" type="presParOf" srcId="{6819D1D9-2C37-4110-8A54-C52A87F325D4}" destId="{67B13A8A-9B7B-4437-A9C4-2D18D82E55EE}" srcOrd="1" destOrd="0" presId="urn:microsoft.com/office/officeart/2005/8/layout/hierarchy5"/>
    <dgm:cxn modelId="{D20AEF68-E01C-4898-8675-77F4A0245061}" type="presParOf" srcId="{67B13A8A-9B7B-4437-A9C4-2D18D82E55EE}" destId="{3B263DD5-EC8C-452B-9D63-7ED8E92D62DE}" srcOrd="0" destOrd="0" presId="urn:microsoft.com/office/officeart/2005/8/layout/hierarchy5"/>
    <dgm:cxn modelId="{D38F52A7-B478-4E6C-9483-07C35D6D30FA}" type="presParOf" srcId="{6819D1D9-2C37-4110-8A54-C52A87F325D4}" destId="{F89B0ADF-1A3C-471F-AD07-FFD985FB1AA5}" srcOrd="2" destOrd="0" presId="urn:microsoft.com/office/officeart/2005/8/layout/hierarchy5"/>
    <dgm:cxn modelId="{90351A8C-684E-49B3-AE6F-0C885CBC1F5B}" type="presParOf" srcId="{F89B0ADF-1A3C-471F-AD07-FFD985FB1AA5}" destId="{3160C51B-478C-4934-BDD3-2515ED101B81}" srcOrd="0" destOrd="0" presId="urn:microsoft.com/office/officeart/2005/8/layout/hierarchy5"/>
    <dgm:cxn modelId="{8DEDECB9-99FD-4C8E-915D-11B9AD2CBDD8}" type="presParOf" srcId="{F89B0ADF-1A3C-471F-AD07-FFD985FB1AA5}" destId="{52A7356B-D2A8-4914-A7EE-CB63A67A1A3E}" srcOrd="1" destOrd="0" presId="urn:microsoft.com/office/officeart/2005/8/layout/hierarchy5"/>
    <dgm:cxn modelId="{63D21D42-FDD3-47AB-8CEE-516C6CADA77C}" type="presParOf" srcId="{6819D1D9-2C37-4110-8A54-C52A87F325D4}" destId="{A5E5A161-D852-48D8-A9F0-44F619117A6E}" srcOrd="3" destOrd="0" presId="urn:microsoft.com/office/officeart/2005/8/layout/hierarchy5"/>
    <dgm:cxn modelId="{1AC47242-0A1A-40CB-80D2-A6E188C117E3}" type="presParOf" srcId="{A5E5A161-D852-48D8-A9F0-44F619117A6E}" destId="{D1200C3A-FA1F-44EA-B86D-E8E54AFBB3A3}" srcOrd="0" destOrd="0" presId="urn:microsoft.com/office/officeart/2005/8/layout/hierarchy5"/>
    <dgm:cxn modelId="{45EF966A-CE6A-498C-AB21-2A594BD85151}" type="presParOf" srcId="{6819D1D9-2C37-4110-8A54-C52A87F325D4}" destId="{196F0359-F89D-4450-B752-4820C31B7868}" srcOrd="4" destOrd="0" presId="urn:microsoft.com/office/officeart/2005/8/layout/hierarchy5"/>
    <dgm:cxn modelId="{58D3C0EF-1E4F-459D-ABD7-B675D256840D}" type="presParOf" srcId="{196F0359-F89D-4450-B752-4820C31B7868}" destId="{3FB2AEB8-6400-4B5F-95CB-387158A7A06C}" srcOrd="0" destOrd="0" presId="urn:microsoft.com/office/officeart/2005/8/layout/hierarchy5"/>
    <dgm:cxn modelId="{001847AD-5A29-4389-A8D5-3A240991C189}" type="presParOf" srcId="{196F0359-F89D-4450-B752-4820C31B7868}" destId="{E76C3216-4562-46EE-A971-EBF99B9D62FE}" srcOrd="1" destOrd="0" presId="urn:microsoft.com/office/officeart/2005/8/layout/hierarchy5"/>
  </dgm:cxnLst>
  <dgm:bg/>
  <dgm:whole>
    <a:ln>
      <a:solidFill>
        <a:srgbClr val="00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D11AF-C027-4AE5-9958-6F51BB223276}" type="doc">
      <dgm:prSet loTypeId="urn:microsoft.com/office/officeart/2005/8/layout/hProcess9" loCatId="process" qsTypeId="urn:microsoft.com/office/officeart/2005/8/quickstyle/simple1" qsCatId="simple" csTypeId="urn:microsoft.com/office/officeart/2005/8/colors/accent1_2" csCatId="accent1" phldr="1"/>
      <dgm:spPr/>
    </dgm:pt>
    <dgm:pt modelId="{C52A3477-B6B4-4CD2-86B1-4A11C30899E9}">
      <dgm:prSet phldrT="[Text]"/>
      <dgm:spPr/>
      <dgm:t>
        <a:bodyPr/>
        <a:lstStyle/>
        <a:p>
          <a:r>
            <a:rPr lang="en-US" dirty="0" smtClean="0"/>
            <a:t>1</a:t>
          </a:r>
          <a:r>
            <a:rPr lang="en-US" baseline="30000" dirty="0" smtClean="0"/>
            <a:t>st</a:t>
          </a:r>
          <a:r>
            <a:rPr lang="en-US" dirty="0" smtClean="0"/>
            <a:t> Step</a:t>
          </a:r>
          <a:endParaRPr lang="en-US" dirty="0"/>
        </a:p>
      </dgm:t>
    </dgm:pt>
    <dgm:pt modelId="{DBF67092-64AE-44FF-8C0D-1FC34E103D3A}" type="parTrans" cxnId="{41153E89-24FA-42F0-A3DA-18B01447C177}">
      <dgm:prSet/>
      <dgm:spPr/>
      <dgm:t>
        <a:bodyPr/>
        <a:lstStyle/>
        <a:p>
          <a:endParaRPr lang="en-US"/>
        </a:p>
      </dgm:t>
    </dgm:pt>
    <dgm:pt modelId="{81DE3889-ECBA-4C1B-AD21-3E4B14B0BF45}" type="sibTrans" cxnId="{41153E89-24FA-42F0-A3DA-18B01447C177}">
      <dgm:prSet/>
      <dgm:spPr/>
      <dgm:t>
        <a:bodyPr/>
        <a:lstStyle/>
        <a:p>
          <a:endParaRPr lang="en-US"/>
        </a:p>
      </dgm:t>
    </dgm:pt>
    <dgm:pt modelId="{00F0F007-7AEC-4466-B4B2-D5D17EF94D82}">
      <dgm:prSet phldrT="[Text]"/>
      <dgm:spPr/>
      <dgm:t>
        <a:bodyPr/>
        <a:lstStyle/>
        <a:p>
          <a:r>
            <a:rPr lang="en-US" dirty="0" smtClean="0"/>
            <a:t>2</a:t>
          </a:r>
          <a:r>
            <a:rPr lang="en-US" baseline="30000" dirty="0" smtClean="0"/>
            <a:t>nd</a:t>
          </a:r>
          <a:r>
            <a:rPr lang="en-US" dirty="0" smtClean="0"/>
            <a:t> Step</a:t>
          </a:r>
          <a:endParaRPr lang="en-US" dirty="0"/>
        </a:p>
      </dgm:t>
    </dgm:pt>
    <dgm:pt modelId="{6C39DE8F-CABA-41CF-B0D1-2C15B138886B}" type="parTrans" cxnId="{9DDDB7D9-5010-4266-BB56-CE0C2E434E20}">
      <dgm:prSet/>
      <dgm:spPr/>
      <dgm:t>
        <a:bodyPr/>
        <a:lstStyle/>
        <a:p>
          <a:endParaRPr lang="en-US"/>
        </a:p>
      </dgm:t>
    </dgm:pt>
    <dgm:pt modelId="{E37BB175-8600-43FE-93E6-7DF07D8527E4}" type="sibTrans" cxnId="{9DDDB7D9-5010-4266-BB56-CE0C2E434E20}">
      <dgm:prSet/>
      <dgm:spPr/>
      <dgm:t>
        <a:bodyPr/>
        <a:lstStyle/>
        <a:p>
          <a:endParaRPr lang="en-US"/>
        </a:p>
      </dgm:t>
    </dgm:pt>
    <dgm:pt modelId="{10CDF815-0AC4-4B78-A443-30DCDEB9DCDD}">
      <dgm:prSet phldrT="[Text]"/>
      <dgm:spPr/>
      <dgm:t>
        <a:bodyPr/>
        <a:lstStyle/>
        <a:p>
          <a:r>
            <a:rPr lang="en-US" dirty="0" smtClean="0"/>
            <a:t>3</a:t>
          </a:r>
          <a:r>
            <a:rPr lang="en-US" baseline="30000" dirty="0" smtClean="0"/>
            <a:t>rd</a:t>
          </a:r>
          <a:r>
            <a:rPr lang="en-US" dirty="0" smtClean="0"/>
            <a:t> Step</a:t>
          </a:r>
          <a:endParaRPr lang="en-US" dirty="0"/>
        </a:p>
      </dgm:t>
    </dgm:pt>
    <dgm:pt modelId="{65CD1A2D-1FBB-4B21-8B03-890CF1ADD937}" type="parTrans" cxnId="{C6A99F98-11CF-4CD6-AC81-CE92B8C28B32}">
      <dgm:prSet/>
      <dgm:spPr/>
      <dgm:t>
        <a:bodyPr/>
        <a:lstStyle/>
        <a:p>
          <a:endParaRPr lang="en-US"/>
        </a:p>
      </dgm:t>
    </dgm:pt>
    <dgm:pt modelId="{E911BE70-14E9-4B4D-A078-B49B767617A4}" type="sibTrans" cxnId="{C6A99F98-11CF-4CD6-AC81-CE92B8C28B32}">
      <dgm:prSet/>
      <dgm:spPr/>
      <dgm:t>
        <a:bodyPr/>
        <a:lstStyle/>
        <a:p>
          <a:endParaRPr lang="en-US"/>
        </a:p>
      </dgm:t>
    </dgm:pt>
    <dgm:pt modelId="{C60E8FBA-EF7F-4597-AD3E-E0BD812FB8AC}">
      <dgm:prSet phldrT="[Text]"/>
      <dgm:spPr/>
      <dgm:t>
        <a:bodyPr/>
        <a:lstStyle/>
        <a:p>
          <a:r>
            <a:rPr lang="en-US" dirty="0" smtClean="0"/>
            <a:t>Beyond</a:t>
          </a:r>
          <a:endParaRPr lang="en-US" dirty="0"/>
        </a:p>
      </dgm:t>
    </dgm:pt>
    <dgm:pt modelId="{1074044A-FB8C-4A8E-94EF-8FE02C5E4CB5}" type="parTrans" cxnId="{B238511D-8E58-4584-A85B-A25D3F074CBC}">
      <dgm:prSet/>
      <dgm:spPr/>
      <dgm:t>
        <a:bodyPr/>
        <a:lstStyle/>
        <a:p>
          <a:endParaRPr lang="en-US"/>
        </a:p>
      </dgm:t>
    </dgm:pt>
    <dgm:pt modelId="{AD02686C-615D-45E8-B2DD-4509C8D1F921}" type="sibTrans" cxnId="{B238511D-8E58-4584-A85B-A25D3F074CBC}">
      <dgm:prSet/>
      <dgm:spPr/>
      <dgm:t>
        <a:bodyPr/>
        <a:lstStyle/>
        <a:p>
          <a:endParaRPr lang="en-US"/>
        </a:p>
      </dgm:t>
    </dgm:pt>
    <dgm:pt modelId="{B30E5811-EDD4-402C-BCA2-BFECA1472C04}" type="pres">
      <dgm:prSet presAssocID="{FCFD11AF-C027-4AE5-9958-6F51BB223276}" presName="CompostProcess" presStyleCnt="0">
        <dgm:presLayoutVars>
          <dgm:dir/>
          <dgm:resizeHandles val="exact"/>
        </dgm:presLayoutVars>
      </dgm:prSet>
      <dgm:spPr/>
    </dgm:pt>
    <dgm:pt modelId="{62A9689C-2AF7-467E-85F1-A9854E51D7F1}" type="pres">
      <dgm:prSet presAssocID="{FCFD11AF-C027-4AE5-9958-6F51BB223276}" presName="arrow" presStyleLbl="bgShp" presStyleIdx="0" presStyleCnt="1" custScaleX="117647"/>
      <dgm:spPr/>
    </dgm:pt>
    <dgm:pt modelId="{CC22849F-9D3C-449F-90EB-FADB99D289F2}" type="pres">
      <dgm:prSet presAssocID="{FCFD11AF-C027-4AE5-9958-6F51BB223276}" presName="linearProcess" presStyleCnt="0"/>
      <dgm:spPr/>
    </dgm:pt>
    <dgm:pt modelId="{266B2A42-3DB5-43F5-9FD5-7A4F9EE267E7}" type="pres">
      <dgm:prSet presAssocID="{C52A3477-B6B4-4CD2-86B1-4A11C30899E9}" presName="textNode" presStyleLbl="node1" presStyleIdx="0" presStyleCnt="4">
        <dgm:presLayoutVars>
          <dgm:bulletEnabled val="1"/>
        </dgm:presLayoutVars>
      </dgm:prSet>
      <dgm:spPr/>
      <dgm:t>
        <a:bodyPr/>
        <a:lstStyle/>
        <a:p>
          <a:endParaRPr lang="en-US"/>
        </a:p>
      </dgm:t>
    </dgm:pt>
    <dgm:pt modelId="{42F2C1D7-E1B2-465C-AE71-3EE85E239CAA}" type="pres">
      <dgm:prSet presAssocID="{81DE3889-ECBA-4C1B-AD21-3E4B14B0BF45}" presName="sibTrans" presStyleCnt="0"/>
      <dgm:spPr/>
    </dgm:pt>
    <dgm:pt modelId="{718B7DFE-4829-4FFA-99C0-4ABA791DB900}" type="pres">
      <dgm:prSet presAssocID="{00F0F007-7AEC-4466-B4B2-D5D17EF94D82}" presName="textNode" presStyleLbl="node1" presStyleIdx="1" presStyleCnt="4">
        <dgm:presLayoutVars>
          <dgm:bulletEnabled val="1"/>
        </dgm:presLayoutVars>
      </dgm:prSet>
      <dgm:spPr/>
      <dgm:t>
        <a:bodyPr/>
        <a:lstStyle/>
        <a:p>
          <a:endParaRPr lang="en-US"/>
        </a:p>
      </dgm:t>
    </dgm:pt>
    <dgm:pt modelId="{D3127993-6622-4E9B-A9C1-002617C4BAC1}" type="pres">
      <dgm:prSet presAssocID="{E37BB175-8600-43FE-93E6-7DF07D8527E4}" presName="sibTrans" presStyleCnt="0"/>
      <dgm:spPr/>
    </dgm:pt>
    <dgm:pt modelId="{0FE36B1A-ECB6-4F8F-B5BA-6A15BFA718E6}" type="pres">
      <dgm:prSet presAssocID="{10CDF815-0AC4-4B78-A443-30DCDEB9DCDD}" presName="textNode" presStyleLbl="node1" presStyleIdx="2" presStyleCnt="4">
        <dgm:presLayoutVars>
          <dgm:bulletEnabled val="1"/>
        </dgm:presLayoutVars>
      </dgm:prSet>
      <dgm:spPr/>
      <dgm:t>
        <a:bodyPr/>
        <a:lstStyle/>
        <a:p>
          <a:endParaRPr lang="en-US"/>
        </a:p>
      </dgm:t>
    </dgm:pt>
    <dgm:pt modelId="{D77C0682-4FBD-4D17-8989-3D7E3DB938E3}" type="pres">
      <dgm:prSet presAssocID="{E911BE70-14E9-4B4D-A078-B49B767617A4}" presName="sibTrans" presStyleCnt="0"/>
      <dgm:spPr/>
    </dgm:pt>
    <dgm:pt modelId="{9A374170-E537-4C8D-85BA-47C522351E08}" type="pres">
      <dgm:prSet presAssocID="{C60E8FBA-EF7F-4597-AD3E-E0BD812FB8AC}" presName="textNode" presStyleLbl="node1" presStyleIdx="3" presStyleCnt="4">
        <dgm:presLayoutVars>
          <dgm:bulletEnabled val="1"/>
        </dgm:presLayoutVars>
      </dgm:prSet>
      <dgm:spPr/>
      <dgm:t>
        <a:bodyPr/>
        <a:lstStyle/>
        <a:p>
          <a:endParaRPr lang="en-US"/>
        </a:p>
      </dgm:t>
    </dgm:pt>
  </dgm:ptLst>
  <dgm:cxnLst>
    <dgm:cxn modelId="{B238511D-8E58-4584-A85B-A25D3F074CBC}" srcId="{FCFD11AF-C027-4AE5-9958-6F51BB223276}" destId="{C60E8FBA-EF7F-4597-AD3E-E0BD812FB8AC}" srcOrd="3" destOrd="0" parTransId="{1074044A-FB8C-4A8E-94EF-8FE02C5E4CB5}" sibTransId="{AD02686C-615D-45E8-B2DD-4509C8D1F921}"/>
    <dgm:cxn modelId="{C6A99F98-11CF-4CD6-AC81-CE92B8C28B32}" srcId="{FCFD11AF-C027-4AE5-9958-6F51BB223276}" destId="{10CDF815-0AC4-4B78-A443-30DCDEB9DCDD}" srcOrd="2" destOrd="0" parTransId="{65CD1A2D-1FBB-4B21-8B03-890CF1ADD937}" sibTransId="{E911BE70-14E9-4B4D-A078-B49B767617A4}"/>
    <dgm:cxn modelId="{D91DB689-64D0-45FE-A122-73D605368F95}" type="presOf" srcId="{C60E8FBA-EF7F-4597-AD3E-E0BD812FB8AC}" destId="{9A374170-E537-4C8D-85BA-47C522351E08}" srcOrd="0" destOrd="0" presId="urn:microsoft.com/office/officeart/2005/8/layout/hProcess9"/>
    <dgm:cxn modelId="{B4A663F9-7C88-48AE-8A3D-04EC5194A097}" type="presOf" srcId="{FCFD11AF-C027-4AE5-9958-6F51BB223276}" destId="{B30E5811-EDD4-402C-BCA2-BFECA1472C04}" srcOrd="0" destOrd="0" presId="urn:microsoft.com/office/officeart/2005/8/layout/hProcess9"/>
    <dgm:cxn modelId="{41153E89-24FA-42F0-A3DA-18B01447C177}" srcId="{FCFD11AF-C027-4AE5-9958-6F51BB223276}" destId="{C52A3477-B6B4-4CD2-86B1-4A11C30899E9}" srcOrd="0" destOrd="0" parTransId="{DBF67092-64AE-44FF-8C0D-1FC34E103D3A}" sibTransId="{81DE3889-ECBA-4C1B-AD21-3E4B14B0BF45}"/>
    <dgm:cxn modelId="{3205C20E-2EEA-4912-AD22-F8F4765341F5}" type="presOf" srcId="{00F0F007-7AEC-4466-B4B2-D5D17EF94D82}" destId="{718B7DFE-4829-4FFA-99C0-4ABA791DB900}" srcOrd="0" destOrd="0" presId="urn:microsoft.com/office/officeart/2005/8/layout/hProcess9"/>
    <dgm:cxn modelId="{19F6C8FC-2728-437A-BED0-807730128AFC}" type="presOf" srcId="{C52A3477-B6B4-4CD2-86B1-4A11C30899E9}" destId="{266B2A42-3DB5-43F5-9FD5-7A4F9EE267E7}" srcOrd="0" destOrd="0" presId="urn:microsoft.com/office/officeart/2005/8/layout/hProcess9"/>
    <dgm:cxn modelId="{9DDDB7D9-5010-4266-BB56-CE0C2E434E20}" srcId="{FCFD11AF-C027-4AE5-9958-6F51BB223276}" destId="{00F0F007-7AEC-4466-B4B2-D5D17EF94D82}" srcOrd="1" destOrd="0" parTransId="{6C39DE8F-CABA-41CF-B0D1-2C15B138886B}" sibTransId="{E37BB175-8600-43FE-93E6-7DF07D8527E4}"/>
    <dgm:cxn modelId="{867F20ED-965F-478A-ABE6-9650F7A7200A}" type="presOf" srcId="{10CDF815-0AC4-4B78-A443-30DCDEB9DCDD}" destId="{0FE36B1A-ECB6-4F8F-B5BA-6A15BFA718E6}" srcOrd="0" destOrd="0" presId="urn:microsoft.com/office/officeart/2005/8/layout/hProcess9"/>
    <dgm:cxn modelId="{6324243A-F6B6-4404-9AE0-8225BC500FDB}" type="presParOf" srcId="{B30E5811-EDD4-402C-BCA2-BFECA1472C04}" destId="{62A9689C-2AF7-467E-85F1-A9854E51D7F1}" srcOrd="0" destOrd="0" presId="urn:microsoft.com/office/officeart/2005/8/layout/hProcess9"/>
    <dgm:cxn modelId="{2C16043E-3C75-43D8-8BE2-C8D268D4C989}" type="presParOf" srcId="{B30E5811-EDD4-402C-BCA2-BFECA1472C04}" destId="{CC22849F-9D3C-449F-90EB-FADB99D289F2}" srcOrd="1" destOrd="0" presId="urn:microsoft.com/office/officeart/2005/8/layout/hProcess9"/>
    <dgm:cxn modelId="{8F09C8B6-3149-4763-80FA-B36FF7F5603C}" type="presParOf" srcId="{CC22849F-9D3C-449F-90EB-FADB99D289F2}" destId="{266B2A42-3DB5-43F5-9FD5-7A4F9EE267E7}" srcOrd="0" destOrd="0" presId="urn:microsoft.com/office/officeart/2005/8/layout/hProcess9"/>
    <dgm:cxn modelId="{B51B5792-28DA-4B47-847F-4E300FE60A48}" type="presParOf" srcId="{CC22849F-9D3C-449F-90EB-FADB99D289F2}" destId="{42F2C1D7-E1B2-465C-AE71-3EE85E239CAA}" srcOrd="1" destOrd="0" presId="urn:microsoft.com/office/officeart/2005/8/layout/hProcess9"/>
    <dgm:cxn modelId="{26E1090D-3185-4495-B433-6B68A7661FDE}" type="presParOf" srcId="{CC22849F-9D3C-449F-90EB-FADB99D289F2}" destId="{718B7DFE-4829-4FFA-99C0-4ABA791DB900}" srcOrd="2" destOrd="0" presId="urn:microsoft.com/office/officeart/2005/8/layout/hProcess9"/>
    <dgm:cxn modelId="{40476965-9DAA-42CA-8F45-BEAF7F644F01}" type="presParOf" srcId="{CC22849F-9D3C-449F-90EB-FADB99D289F2}" destId="{D3127993-6622-4E9B-A9C1-002617C4BAC1}" srcOrd="3" destOrd="0" presId="urn:microsoft.com/office/officeart/2005/8/layout/hProcess9"/>
    <dgm:cxn modelId="{9CDBD73C-6393-4A3E-A9B8-0D5A830907B9}" type="presParOf" srcId="{CC22849F-9D3C-449F-90EB-FADB99D289F2}" destId="{0FE36B1A-ECB6-4F8F-B5BA-6A15BFA718E6}" srcOrd="4" destOrd="0" presId="urn:microsoft.com/office/officeart/2005/8/layout/hProcess9"/>
    <dgm:cxn modelId="{4C030AB2-8921-4BE2-9583-85DA0F2FB2E4}" type="presParOf" srcId="{CC22849F-9D3C-449F-90EB-FADB99D289F2}" destId="{D77C0682-4FBD-4D17-8989-3D7E3DB938E3}" srcOrd="5" destOrd="0" presId="urn:microsoft.com/office/officeart/2005/8/layout/hProcess9"/>
    <dgm:cxn modelId="{D7CA17E1-39C8-4210-8A7A-7C23A76A5612}" type="presParOf" srcId="{CC22849F-9D3C-449F-90EB-FADB99D289F2}" destId="{9A374170-E537-4C8D-85BA-47C522351E0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2025-2562-488A-B5D7-1767EF9F4DC1}">
      <dsp:nvSpPr>
        <dsp:cNvPr id="0" name=""/>
        <dsp:cNvSpPr/>
      </dsp:nvSpPr>
      <dsp:spPr>
        <a:xfrm rot="16200000">
          <a:off x="-999283" y="1024133"/>
          <a:ext cx="3124200" cy="1075934"/>
        </a:xfrm>
        <a:prstGeom prst="flowChartManualOperati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351" bIns="0" numCol="1" spcCol="1270" anchor="t" anchorCtr="0">
          <a:noAutofit/>
        </a:bodyPr>
        <a:lstStyle/>
        <a:p>
          <a:pPr lvl="0" algn="l" defTabSz="622300">
            <a:lnSpc>
              <a:spcPct val="90000"/>
            </a:lnSpc>
            <a:spcBef>
              <a:spcPct val="0"/>
            </a:spcBef>
            <a:spcAft>
              <a:spcPct val="35000"/>
            </a:spcAft>
          </a:pPr>
          <a:r>
            <a:rPr lang="en-US" sz="1400" kern="1200" dirty="0" smtClean="0"/>
            <a:t>Hospital  &amp; SLL Governance Boards</a:t>
          </a:r>
          <a:endParaRPr lang="en-US" sz="1400" kern="1200" dirty="0"/>
        </a:p>
        <a:p>
          <a:pPr marL="57150" lvl="1" indent="-57150" algn="l" defTabSz="488950">
            <a:lnSpc>
              <a:spcPct val="90000"/>
            </a:lnSpc>
            <a:spcBef>
              <a:spcPct val="0"/>
            </a:spcBef>
            <a:spcAft>
              <a:spcPct val="15000"/>
            </a:spcAft>
            <a:buChar char="••"/>
          </a:pPr>
          <a:r>
            <a:rPr lang="en-US" sz="1100" kern="1200" dirty="0" smtClean="0"/>
            <a:t>Approved Request</a:t>
          </a:r>
          <a:endParaRPr lang="en-US" sz="1100" kern="1200" dirty="0"/>
        </a:p>
      </dsp:txBody>
      <dsp:txXfrm rot="5400000">
        <a:off x="24850" y="624840"/>
        <a:ext cx="1075934" cy="1874520"/>
      </dsp:txXfrm>
    </dsp:sp>
    <dsp:sp modelId="{62E554FD-A78D-48CC-AEBB-45192FC146C4}">
      <dsp:nvSpPr>
        <dsp:cNvPr id="0" name=""/>
        <dsp:cNvSpPr/>
      </dsp:nvSpPr>
      <dsp:spPr>
        <a:xfrm rot="16200000">
          <a:off x="-107788" y="1234469"/>
          <a:ext cx="3124200" cy="655262"/>
        </a:xfrm>
        <a:prstGeom prst="flowChartManualOperation">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90351" bIns="0" numCol="1" spcCol="1270" anchor="ctr" anchorCtr="0">
          <a:noAutofit/>
        </a:bodyPr>
        <a:lstStyle/>
        <a:p>
          <a:pPr lvl="0" algn="ctr" defTabSz="622300">
            <a:lnSpc>
              <a:spcPct val="90000"/>
            </a:lnSpc>
            <a:spcBef>
              <a:spcPct val="0"/>
            </a:spcBef>
            <a:spcAft>
              <a:spcPct val="35000"/>
            </a:spcAft>
          </a:pPr>
          <a:endParaRPr lang="en-US" sz="1400" kern="1200" dirty="0" smtClean="0"/>
        </a:p>
      </dsp:txBody>
      <dsp:txXfrm rot="5400000">
        <a:off x="1126681" y="624840"/>
        <a:ext cx="655262" cy="1874520"/>
      </dsp:txXfrm>
    </dsp:sp>
    <dsp:sp modelId="{B4043CE3-EF2A-4C4F-B94B-69D558CDEA79}">
      <dsp:nvSpPr>
        <dsp:cNvPr id="0" name=""/>
        <dsp:cNvSpPr/>
      </dsp:nvSpPr>
      <dsp:spPr>
        <a:xfrm rot="16200000">
          <a:off x="-329994" y="1018888"/>
          <a:ext cx="3124200" cy="1086424"/>
        </a:xfrm>
        <a:prstGeom prst="flowChartManualOperati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lvl="0" algn="l" defTabSz="622300">
            <a:lnSpc>
              <a:spcPct val="90000"/>
            </a:lnSpc>
            <a:spcBef>
              <a:spcPct val="0"/>
            </a:spcBef>
            <a:spcAft>
              <a:spcPct val="35000"/>
            </a:spcAft>
          </a:pPr>
          <a:r>
            <a:rPr lang="en-US" sz="1400" u="sng" kern="1200" dirty="0" smtClean="0"/>
            <a:t>PRB Review </a:t>
          </a:r>
        </a:p>
        <a:p>
          <a:pPr marL="114300" lvl="1" indent="-114300" algn="l" defTabSz="622300">
            <a:lnSpc>
              <a:spcPct val="90000"/>
            </a:lnSpc>
            <a:spcBef>
              <a:spcPct val="0"/>
            </a:spcBef>
            <a:spcAft>
              <a:spcPct val="15000"/>
            </a:spcAft>
            <a:buChar char="••"/>
          </a:pPr>
          <a:r>
            <a:rPr lang="en-US" sz="1400" kern="1200" dirty="0" smtClean="0"/>
            <a:t>Project Cost SWAG</a:t>
          </a:r>
          <a:endParaRPr lang="en-US" sz="1100" kern="1200" dirty="0" smtClean="0"/>
        </a:p>
        <a:p>
          <a:pPr marL="114300" lvl="1" indent="-114300" algn="l" defTabSz="622300">
            <a:lnSpc>
              <a:spcPct val="90000"/>
            </a:lnSpc>
            <a:spcBef>
              <a:spcPct val="0"/>
            </a:spcBef>
            <a:spcAft>
              <a:spcPct val="15000"/>
            </a:spcAft>
            <a:buChar char="••"/>
          </a:pPr>
          <a:r>
            <a:rPr lang="en-US" sz="1400" kern="1200" dirty="0" smtClean="0"/>
            <a:t> Fits Strategy</a:t>
          </a:r>
        </a:p>
        <a:p>
          <a:pPr marL="114300" lvl="1" indent="-114300" algn="l" defTabSz="622300">
            <a:lnSpc>
              <a:spcPct val="90000"/>
            </a:lnSpc>
            <a:spcBef>
              <a:spcPct val="0"/>
            </a:spcBef>
            <a:spcAft>
              <a:spcPct val="15000"/>
            </a:spcAft>
            <a:buChar char="••"/>
          </a:pPr>
          <a:r>
            <a:rPr lang="en-US" sz="1400" kern="1200" dirty="0" smtClean="0"/>
            <a:t>Initial Funding Approved</a:t>
          </a:r>
          <a:endParaRPr lang="en-US" sz="1400" kern="1200" dirty="0"/>
        </a:p>
      </dsp:txBody>
      <dsp:txXfrm rot="5400000">
        <a:off x="688894" y="624840"/>
        <a:ext cx="1086424" cy="1874520"/>
      </dsp:txXfrm>
    </dsp:sp>
    <dsp:sp modelId="{9D71593F-8BB8-4D9E-82BC-E0CB4133A37E}">
      <dsp:nvSpPr>
        <dsp:cNvPr id="0" name=""/>
        <dsp:cNvSpPr/>
      </dsp:nvSpPr>
      <dsp:spPr>
        <a:xfrm rot="16200000">
          <a:off x="757462" y="1115974"/>
          <a:ext cx="3124200" cy="892251"/>
        </a:xfrm>
        <a:prstGeom prst="flowChartManualOperati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Convert to Project</a:t>
          </a:r>
        </a:p>
        <a:p>
          <a:pPr lvl="0" algn="ctr" defTabSz="622300">
            <a:lnSpc>
              <a:spcPct val="90000"/>
            </a:lnSpc>
            <a:spcBef>
              <a:spcPct val="0"/>
            </a:spcBef>
            <a:spcAft>
              <a:spcPct val="35000"/>
            </a:spcAft>
          </a:pPr>
          <a:endParaRPr lang="en-US" sz="1300" kern="1200" dirty="0" smtClean="0"/>
        </a:p>
      </dsp:txBody>
      <dsp:txXfrm rot="5400000">
        <a:off x="1873436" y="624840"/>
        <a:ext cx="892251" cy="1874520"/>
      </dsp:txXfrm>
    </dsp:sp>
    <dsp:sp modelId="{EA092336-A15D-49BE-AEEE-295B2A358096}">
      <dsp:nvSpPr>
        <dsp:cNvPr id="0" name=""/>
        <dsp:cNvSpPr/>
      </dsp:nvSpPr>
      <dsp:spPr>
        <a:xfrm rot="16200000">
          <a:off x="2084460" y="735627"/>
          <a:ext cx="3124200" cy="1652945"/>
        </a:xfrm>
        <a:prstGeom prst="flowChartManualOperation">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Project Schedule</a:t>
          </a:r>
        </a:p>
        <a:p>
          <a:pPr lvl="0" algn="l" defTabSz="622300">
            <a:lnSpc>
              <a:spcPct val="90000"/>
            </a:lnSpc>
            <a:spcBef>
              <a:spcPct val="0"/>
            </a:spcBef>
            <a:spcAft>
              <a:spcPct val="35000"/>
            </a:spcAft>
          </a:pPr>
          <a:r>
            <a:rPr lang="en-US" sz="1400" kern="1200" dirty="0" smtClean="0">
              <a:solidFill>
                <a:schemeClr val="tx1"/>
              </a:solidFill>
            </a:rPr>
            <a:t>Resources</a:t>
          </a:r>
        </a:p>
        <a:p>
          <a:pPr lvl="0" algn="l" defTabSz="622300">
            <a:lnSpc>
              <a:spcPct val="90000"/>
            </a:lnSpc>
            <a:spcBef>
              <a:spcPct val="0"/>
            </a:spcBef>
            <a:spcAft>
              <a:spcPct val="35000"/>
            </a:spcAft>
          </a:pPr>
          <a:r>
            <a:rPr lang="en-US" sz="1400" kern="1200" dirty="0" smtClean="0">
              <a:solidFill>
                <a:schemeClr val="tx1"/>
              </a:solidFill>
            </a:rPr>
            <a:t>Detailed Budget</a:t>
          </a:r>
          <a:endParaRPr lang="en-US" sz="1400" kern="1200" dirty="0">
            <a:solidFill>
              <a:schemeClr val="tx1"/>
            </a:solidFill>
          </a:endParaRPr>
        </a:p>
      </dsp:txBody>
      <dsp:txXfrm rot="5400000">
        <a:off x="2820087" y="624840"/>
        <a:ext cx="1652945" cy="1874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F09BA-212A-4928-9939-A6ABAC74111C}">
      <dsp:nvSpPr>
        <dsp:cNvPr id="0" name=""/>
        <dsp:cNvSpPr/>
      </dsp:nvSpPr>
      <dsp:spPr>
        <a:xfrm>
          <a:off x="0" y="58799"/>
          <a:ext cx="1143000" cy="1008000"/>
        </a:xfrm>
        <a:prstGeom prst="rightArrow">
          <a:avLst/>
        </a:prstGeom>
        <a:solidFill>
          <a:schemeClr val="bg2">
            <a:lumMod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BFE0F48-803E-437A-B119-53FD076447DA}">
      <dsp:nvSpPr>
        <dsp:cNvPr id="0" name=""/>
        <dsp:cNvSpPr/>
      </dsp:nvSpPr>
      <dsp:spPr>
        <a:xfrm>
          <a:off x="2" y="319875"/>
          <a:ext cx="936531" cy="5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n-US" sz="1200" b="0" kern="1200" baseline="0" dirty="0" smtClean="0"/>
            <a:t>Schedule Project</a:t>
          </a:r>
          <a:endParaRPr lang="en-US" sz="1200" b="0" kern="1200" baseline="0" dirty="0"/>
        </a:p>
      </dsp:txBody>
      <dsp:txXfrm>
        <a:off x="2" y="319875"/>
        <a:ext cx="936531" cy="50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2AEB8-6400-4B5F-95CB-387158A7A06C}">
      <dsp:nvSpPr>
        <dsp:cNvPr id="0" name=""/>
        <dsp:cNvSpPr/>
      </dsp:nvSpPr>
      <dsp:spPr>
        <a:xfrm>
          <a:off x="5364719" y="0"/>
          <a:ext cx="1698727" cy="4618892"/>
        </a:xfrm>
        <a:prstGeom prst="snip2DiagRect">
          <a:avLst/>
        </a:prstGeom>
        <a:gradFill flip="none" rotWithShape="1">
          <a:gsLst>
            <a:gs pos="0">
              <a:schemeClr val="bg1"/>
            </a:gs>
            <a:gs pos="100000">
              <a:schemeClr val="bg1">
                <a:alpha val="0"/>
              </a:schemeClr>
            </a:gs>
          </a:gsLst>
          <a:lin ang="5400000" scaled="1"/>
          <a:tileRect/>
        </a:gradFill>
        <a:ln w="19050">
          <a:solidFill>
            <a:srgbClr val="000000"/>
          </a:solidFill>
        </a:ln>
        <a:effectLst/>
      </dsp:spPr>
      <dsp:style>
        <a:lnRef idx="0">
          <a:scrgbClr r="0" g="0" b="0"/>
        </a:lnRef>
        <a:fillRef idx="1">
          <a:scrgbClr r="0" g="0" b="0"/>
        </a:fillRef>
        <a:effectRef idx="0">
          <a:scrgbClr r="0" g="0" b="0"/>
        </a:effectRef>
        <a:fontRef idx="minor"/>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endParaRPr lang="en-US" sz="2400" b="1" kern="1200" spc="300" dirty="0">
            <a:solidFill>
              <a:schemeClr val="accent3">
                <a:lumMod val="60000"/>
                <a:lumOff val="40000"/>
              </a:schemeClr>
            </a:solidFill>
            <a:latin typeface="Calibri" pitchFamily="34" charset="0"/>
          </a:endParaRPr>
        </a:p>
      </dsp:txBody>
      <dsp:txXfrm>
        <a:off x="5364719" y="0"/>
        <a:ext cx="1698727" cy="1385667"/>
      </dsp:txXfrm>
    </dsp:sp>
    <dsp:sp modelId="{3160C51B-478C-4934-BDD3-2515ED101B81}">
      <dsp:nvSpPr>
        <dsp:cNvPr id="0" name=""/>
        <dsp:cNvSpPr/>
      </dsp:nvSpPr>
      <dsp:spPr>
        <a:xfrm>
          <a:off x="3174953" y="0"/>
          <a:ext cx="1761341" cy="4618892"/>
        </a:xfrm>
        <a:prstGeom prst="snip2DiagRect">
          <a:avLst/>
        </a:prstGeom>
        <a:gradFill flip="none" rotWithShape="1">
          <a:gsLst>
            <a:gs pos="0">
              <a:schemeClr val="bg1"/>
            </a:gs>
            <a:gs pos="100000">
              <a:schemeClr val="bg1">
                <a:alpha val="0"/>
              </a:schemeClr>
            </a:gs>
          </a:gsLst>
          <a:lin ang="5400000" scaled="1"/>
          <a:tileRect/>
        </a:gradFill>
        <a:ln w="19050">
          <a:solidFill>
            <a:srgbClr val="000000"/>
          </a:solidFill>
        </a:ln>
        <a:effectLst/>
      </dsp:spPr>
      <dsp:style>
        <a:lnRef idx="0">
          <a:scrgbClr r="0" g="0" b="0"/>
        </a:lnRef>
        <a:fillRef idx="1">
          <a:scrgbClr r="0" g="0" b="0"/>
        </a:fillRef>
        <a:effectRef idx="0">
          <a:scrgbClr r="0" g="0" b="0"/>
        </a:effectRef>
        <a:fontRef idx="minor"/>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endParaRPr lang="en-US" sz="2400" b="1" kern="1200" spc="300" dirty="0">
            <a:solidFill>
              <a:schemeClr val="accent4">
                <a:lumMod val="60000"/>
                <a:lumOff val="40000"/>
              </a:schemeClr>
            </a:solidFill>
            <a:latin typeface="Calibri" pitchFamily="34" charset="0"/>
          </a:endParaRPr>
        </a:p>
      </dsp:txBody>
      <dsp:txXfrm>
        <a:off x="3174953" y="0"/>
        <a:ext cx="1761341" cy="1385667"/>
      </dsp:txXfrm>
    </dsp:sp>
    <dsp:sp modelId="{A031F9B8-0DE1-4900-A536-912965B68342}">
      <dsp:nvSpPr>
        <dsp:cNvPr id="0" name=""/>
        <dsp:cNvSpPr/>
      </dsp:nvSpPr>
      <dsp:spPr>
        <a:xfrm>
          <a:off x="971174" y="0"/>
          <a:ext cx="1726985" cy="4618892"/>
        </a:xfrm>
        <a:prstGeom prst="snip2DiagRect">
          <a:avLst/>
        </a:prstGeom>
        <a:gradFill flip="none" rotWithShape="1">
          <a:gsLst>
            <a:gs pos="0">
              <a:schemeClr val="bg1"/>
            </a:gs>
            <a:gs pos="100000">
              <a:schemeClr val="bg1">
                <a:alpha val="0"/>
              </a:schemeClr>
            </a:gs>
          </a:gsLst>
          <a:lin ang="5400000" scaled="1"/>
          <a:tileRect/>
        </a:gradFill>
        <a:ln w="19050">
          <a:solidFill>
            <a:srgbClr val="000000"/>
          </a:solidFill>
        </a:ln>
        <a:effectLst/>
      </dsp:spPr>
      <dsp:style>
        <a:lnRef idx="0">
          <a:scrgbClr r="0" g="0" b="0"/>
        </a:lnRef>
        <a:fillRef idx="1">
          <a:scrgbClr r="0" g="0" b="0"/>
        </a:fillRef>
        <a:effectRef idx="0">
          <a:scrgbClr r="0" g="0" b="0"/>
        </a:effectRef>
        <a:fontRef idx="minor"/>
      </dsp:style>
      <dsp:txBody>
        <a:bodyPr spcFirstLastPara="0" vert="horz" wrap="square" lIns="170688" tIns="365760" rIns="170688" bIns="170688" numCol="1" spcCol="1270" anchor="t" anchorCtr="0">
          <a:noAutofit/>
        </a:bodyPr>
        <a:lstStyle/>
        <a:p>
          <a:pPr lvl="0" algn="ctr" defTabSz="1066800">
            <a:lnSpc>
              <a:spcPct val="90000"/>
            </a:lnSpc>
            <a:spcBef>
              <a:spcPct val="0"/>
            </a:spcBef>
            <a:spcAft>
              <a:spcPct val="35000"/>
            </a:spcAft>
          </a:pPr>
          <a:endParaRPr lang="en-US" sz="2400" b="1" kern="1200" spc="300" dirty="0">
            <a:solidFill>
              <a:schemeClr val="accent1">
                <a:lumMod val="60000"/>
                <a:lumOff val="40000"/>
              </a:schemeClr>
            </a:solidFill>
            <a:latin typeface="Calibri" pitchFamily="34" charset="0"/>
          </a:endParaRPr>
        </a:p>
      </dsp:txBody>
      <dsp:txXfrm>
        <a:off x="971174" y="0"/>
        <a:ext cx="1726985" cy="1385667"/>
      </dsp:txXfrm>
    </dsp:sp>
    <dsp:sp modelId="{187EB7DA-9412-46B8-A658-40717C550194}">
      <dsp:nvSpPr>
        <dsp:cNvPr id="0" name=""/>
        <dsp:cNvSpPr/>
      </dsp:nvSpPr>
      <dsp:spPr>
        <a:xfrm>
          <a:off x="984944" y="2142536"/>
          <a:ext cx="1616725" cy="544095"/>
        </a:xfrm>
        <a:prstGeom prst="snip2DiagRect">
          <a:avLst/>
        </a:prstGeom>
        <a:gradFill rotWithShape="0">
          <a:gsLst>
            <a:gs pos="0">
              <a:schemeClr val="accent1">
                <a:lumMod val="60000"/>
                <a:lumOff val="40000"/>
              </a:schemeClr>
            </a:gs>
            <a:gs pos="100000">
              <a:schemeClr val="accent1">
                <a:lumMod val="75000"/>
              </a:schemeClr>
            </a:gs>
          </a:gsLst>
          <a:lin ang="5400000" scaled="1"/>
        </a:gradFill>
        <a:ln w="12700" cap="flat" cmpd="sng" algn="ctr">
          <a:solidFill>
            <a:schemeClr val="accent1">
              <a:lumMod val="7500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38100" dist="38100" dir="2700000" algn="tl">
                  <a:srgbClr val="000000">
                    <a:alpha val="43137"/>
                  </a:srgbClr>
                </a:outerShdw>
              </a:effectLst>
              <a:latin typeface="Calibri" pitchFamily="34" charset="0"/>
            </a:rPr>
            <a:t>Project  management office</a:t>
          </a:r>
          <a:endParaRPr lang="en-US" sz="1000" kern="1200" cap="all" baseline="0" dirty="0">
            <a:solidFill>
              <a:schemeClr val="tx1"/>
            </a:solidFill>
            <a:effectLst>
              <a:outerShdw blurRad="38100" dist="38100" dir="2700000" algn="tl">
                <a:srgbClr val="000000">
                  <a:alpha val="43137"/>
                </a:srgbClr>
              </a:outerShdw>
            </a:effectLst>
            <a:latin typeface="Calibri" pitchFamily="34" charset="0"/>
          </a:endParaRPr>
        </a:p>
      </dsp:txBody>
      <dsp:txXfrm>
        <a:off x="1030286" y="2187878"/>
        <a:ext cx="1526041" cy="453411"/>
      </dsp:txXfrm>
    </dsp:sp>
    <dsp:sp modelId="{BEF2F87A-06E9-45CA-80AB-35CDFE723776}">
      <dsp:nvSpPr>
        <dsp:cNvPr id="0" name=""/>
        <dsp:cNvSpPr/>
      </dsp:nvSpPr>
      <dsp:spPr>
        <a:xfrm rot="3207831">
          <a:off x="2386738" y="2830733"/>
          <a:ext cx="1062253" cy="21203"/>
        </a:xfrm>
        <a:custGeom>
          <a:avLst/>
          <a:gdLst/>
          <a:ahLst/>
          <a:cxnLst/>
          <a:rect l="0" t="0" r="0" b="0"/>
          <a:pathLst>
            <a:path>
              <a:moveTo>
                <a:pt x="0" y="10601"/>
              </a:moveTo>
              <a:lnTo>
                <a:pt x="1062253" y="10601"/>
              </a:lnTo>
            </a:path>
          </a:pathLst>
        </a:custGeom>
        <a:noFill/>
        <a:ln w="44450" cap="rnd" cmpd="sng" algn="ctr">
          <a:solidFill>
            <a:srgbClr val="000000">
              <a:alpha val="20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latin typeface="Calibri" pitchFamily="34" charset="0"/>
          </a:endParaRPr>
        </a:p>
      </dsp:txBody>
      <dsp:txXfrm>
        <a:off x="2891309" y="2814778"/>
        <a:ext cx="53112" cy="53112"/>
      </dsp:txXfrm>
    </dsp:sp>
    <dsp:sp modelId="{4530D608-BEA8-4534-8390-AFEBB851A23B}">
      <dsp:nvSpPr>
        <dsp:cNvPr id="0" name=""/>
        <dsp:cNvSpPr/>
      </dsp:nvSpPr>
      <dsp:spPr>
        <a:xfrm>
          <a:off x="3234061" y="2996037"/>
          <a:ext cx="1652994" cy="544095"/>
        </a:xfrm>
        <a:prstGeom prst="snip2DiagRect">
          <a:avLst/>
        </a:prstGeom>
        <a:solidFill>
          <a:srgbClr val="00CC99"/>
        </a:solidFill>
        <a:ln w="12700" cap="flat" cmpd="sng" algn="ctr">
          <a:solidFill>
            <a:schemeClr val="accent4">
              <a:lumMod val="7500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Project management processes</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3279403" y="3041379"/>
        <a:ext cx="1562310" cy="453411"/>
      </dsp:txXfrm>
    </dsp:sp>
    <dsp:sp modelId="{D1315D91-3D72-4D39-AFD8-B60701482773}">
      <dsp:nvSpPr>
        <dsp:cNvPr id="0" name=""/>
        <dsp:cNvSpPr/>
      </dsp:nvSpPr>
      <dsp:spPr>
        <a:xfrm rot="19166688">
          <a:off x="4783281" y="2976605"/>
          <a:ext cx="864001" cy="21203"/>
        </a:xfrm>
        <a:custGeom>
          <a:avLst/>
          <a:gdLst/>
          <a:ahLst/>
          <a:cxnLst/>
          <a:rect l="0" t="0" r="0" b="0"/>
          <a:pathLst>
            <a:path>
              <a:moveTo>
                <a:pt x="0" y="10601"/>
              </a:moveTo>
              <a:lnTo>
                <a:pt x="864001" y="10601"/>
              </a:lnTo>
            </a:path>
          </a:pathLst>
        </a:custGeom>
        <a:noFill/>
        <a:ln w="44450" cap="rnd" cmpd="sng" algn="ctr">
          <a:solidFill>
            <a:srgbClr val="000000">
              <a:alpha val="19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libri" pitchFamily="34" charset="0"/>
          </a:endParaRPr>
        </a:p>
      </dsp:txBody>
      <dsp:txXfrm>
        <a:off x="5193681" y="2965607"/>
        <a:ext cx="43200" cy="43200"/>
      </dsp:txXfrm>
    </dsp:sp>
    <dsp:sp modelId="{9459FEC1-5962-4050-9EB6-2DC5BC4CBF12}">
      <dsp:nvSpPr>
        <dsp:cNvPr id="0" name=""/>
        <dsp:cNvSpPr/>
      </dsp:nvSpPr>
      <dsp:spPr>
        <a:xfrm>
          <a:off x="5543507" y="2434280"/>
          <a:ext cx="1109291" cy="544095"/>
        </a:xfrm>
        <a:prstGeom prst="snip2Diag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Work intake </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5588849" y="2479622"/>
        <a:ext cx="1018607" cy="453411"/>
      </dsp:txXfrm>
    </dsp:sp>
    <dsp:sp modelId="{D7BBBD86-2111-4E37-B88B-18A3D93A724B}">
      <dsp:nvSpPr>
        <dsp:cNvPr id="0" name=""/>
        <dsp:cNvSpPr/>
      </dsp:nvSpPr>
      <dsp:spPr>
        <a:xfrm rot="649671">
          <a:off x="4881106" y="3320261"/>
          <a:ext cx="668350" cy="21203"/>
        </a:xfrm>
        <a:custGeom>
          <a:avLst/>
          <a:gdLst/>
          <a:ahLst/>
          <a:cxnLst/>
          <a:rect l="0" t="0" r="0" b="0"/>
          <a:pathLst>
            <a:path>
              <a:moveTo>
                <a:pt x="0" y="10601"/>
              </a:moveTo>
              <a:lnTo>
                <a:pt x="668350" y="10601"/>
              </a:lnTo>
            </a:path>
          </a:pathLst>
        </a:custGeom>
        <a:noFill/>
        <a:ln w="44450" cap="rnd" cmpd="sng" algn="ctr">
          <a:solidFill>
            <a:srgbClr val="000000">
              <a:alpha val="19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libri" pitchFamily="34" charset="0"/>
          </a:endParaRPr>
        </a:p>
      </dsp:txBody>
      <dsp:txXfrm>
        <a:off x="5198573" y="3314154"/>
        <a:ext cx="33417" cy="33417"/>
      </dsp:txXfrm>
    </dsp:sp>
    <dsp:sp modelId="{79C23E3D-E4B2-4883-8766-FD75B6C99D7D}">
      <dsp:nvSpPr>
        <dsp:cNvPr id="0" name=""/>
        <dsp:cNvSpPr/>
      </dsp:nvSpPr>
      <dsp:spPr>
        <a:xfrm>
          <a:off x="5543507" y="3121593"/>
          <a:ext cx="1109291" cy="544095"/>
        </a:xfrm>
        <a:prstGeom prst="snip2Diag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Project Management &amp; change control</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5588849" y="3166935"/>
        <a:ext cx="1018607" cy="453411"/>
      </dsp:txXfrm>
    </dsp:sp>
    <dsp:sp modelId="{81DF60D6-E2D1-479A-94E1-952C61B615FD}">
      <dsp:nvSpPr>
        <dsp:cNvPr id="0" name=""/>
        <dsp:cNvSpPr/>
      </dsp:nvSpPr>
      <dsp:spPr>
        <a:xfrm rot="3082661">
          <a:off x="4689434" y="3668316"/>
          <a:ext cx="1051695" cy="21203"/>
        </a:xfrm>
        <a:custGeom>
          <a:avLst/>
          <a:gdLst/>
          <a:ahLst/>
          <a:cxnLst/>
          <a:rect l="0" t="0" r="0" b="0"/>
          <a:pathLst>
            <a:path>
              <a:moveTo>
                <a:pt x="0" y="10601"/>
              </a:moveTo>
              <a:lnTo>
                <a:pt x="1051695" y="10601"/>
              </a:lnTo>
            </a:path>
          </a:pathLst>
        </a:custGeom>
        <a:noFill/>
        <a:ln w="44450" cap="rnd" cmpd="sng" algn="ctr">
          <a:solidFill>
            <a:srgbClr val="000000">
              <a:alpha val="19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libri" pitchFamily="34" charset="0"/>
          </a:endParaRPr>
        </a:p>
      </dsp:txBody>
      <dsp:txXfrm>
        <a:off x="5188989" y="3652626"/>
        <a:ext cx="52584" cy="52584"/>
      </dsp:txXfrm>
    </dsp:sp>
    <dsp:sp modelId="{59DDB6C1-543B-44FA-A5CB-7A208C6E8F87}">
      <dsp:nvSpPr>
        <dsp:cNvPr id="0" name=""/>
        <dsp:cNvSpPr/>
      </dsp:nvSpPr>
      <dsp:spPr>
        <a:xfrm>
          <a:off x="5543507" y="3817703"/>
          <a:ext cx="1109291" cy="544095"/>
        </a:xfrm>
        <a:prstGeom prst="snip2Diag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Project closure </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5588849" y="3863045"/>
        <a:ext cx="1018607" cy="453411"/>
      </dsp:txXfrm>
    </dsp:sp>
    <dsp:sp modelId="{691A3769-7518-4415-848C-985BEA222B1A}">
      <dsp:nvSpPr>
        <dsp:cNvPr id="0" name=""/>
        <dsp:cNvSpPr/>
      </dsp:nvSpPr>
      <dsp:spPr>
        <a:xfrm rot="18725134">
          <a:off x="2430745" y="2019307"/>
          <a:ext cx="1036659" cy="21203"/>
        </a:xfrm>
        <a:custGeom>
          <a:avLst/>
          <a:gdLst/>
          <a:ahLst/>
          <a:cxnLst/>
          <a:rect l="0" t="0" r="0" b="0"/>
          <a:pathLst>
            <a:path>
              <a:moveTo>
                <a:pt x="0" y="10601"/>
              </a:moveTo>
              <a:lnTo>
                <a:pt x="1036659" y="10601"/>
              </a:lnTo>
            </a:path>
          </a:pathLst>
        </a:custGeom>
        <a:noFill/>
        <a:ln w="44450" cap="rnd" cmpd="sng" algn="ctr">
          <a:solidFill>
            <a:srgbClr val="000000">
              <a:alpha val="19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chemeClr val="tx1"/>
            </a:solidFill>
            <a:latin typeface="Calibri" pitchFamily="34" charset="0"/>
          </a:endParaRPr>
        </a:p>
      </dsp:txBody>
      <dsp:txXfrm>
        <a:off x="2923158" y="2003992"/>
        <a:ext cx="51832" cy="51832"/>
      </dsp:txXfrm>
    </dsp:sp>
    <dsp:sp modelId="{FEFCFE0B-DFB9-4666-AF31-962F48261A0E}">
      <dsp:nvSpPr>
        <dsp:cNvPr id="0" name=""/>
        <dsp:cNvSpPr/>
      </dsp:nvSpPr>
      <dsp:spPr>
        <a:xfrm>
          <a:off x="3296480" y="1373185"/>
          <a:ext cx="1652994" cy="544095"/>
        </a:xfrm>
        <a:prstGeom prst="snip2DiagRect">
          <a:avLst/>
        </a:prstGeom>
        <a:solidFill>
          <a:srgbClr val="00CC99"/>
        </a:solidFill>
        <a:ln w="12700" cap="flat" cmpd="sng" algn="ctr">
          <a:solidFill>
            <a:schemeClr val="accent4">
              <a:lumMod val="7500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Business analysis Processes</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3341822" y="1418527"/>
        <a:ext cx="1562310" cy="453411"/>
      </dsp:txXfrm>
    </dsp:sp>
    <dsp:sp modelId="{7C69FB78-1759-41A9-9202-48D1DCBA6CD9}">
      <dsp:nvSpPr>
        <dsp:cNvPr id="0" name=""/>
        <dsp:cNvSpPr/>
      </dsp:nvSpPr>
      <dsp:spPr>
        <a:xfrm rot="19487151">
          <a:off x="4882947" y="1424999"/>
          <a:ext cx="727087" cy="21203"/>
        </a:xfrm>
        <a:custGeom>
          <a:avLst/>
          <a:gdLst/>
          <a:ahLst/>
          <a:cxnLst/>
          <a:rect l="0" t="0" r="0" b="0"/>
          <a:pathLst>
            <a:path>
              <a:moveTo>
                <a:pt x="0" y="10601"/>
              </a:moveTo>
              <a:lnTo>
                <a:pt x="727087" y="10601"/>
              </a:lnTo>
            </a:path>
          </a:pathLst>
        </a:custGeom>
        <a:noFill/>
        <a:ln w="44450" cap="rnd" cmpd="sng" algn="ctr">
          <a:solidFill>
            <a:srgbClr val="000000">
              <a:alpha val="19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libri" pitchFamily="34" charset="0"/>
          </a:endParaRPr>
        </a:p>
      </dsp:txBody>
      <dsp:txXfrm>
        <a:off x="5228314" y="1417424"/>
        <a:ext cx="36354" cy="36354"/>
      </dsp:txXfrm>
    </dsp:sp>
    <dsp:sp modelId="{2C67A513-B375-425A-BFDC-8C87F5925D99}">
      <dsp:nvSpPr>
        <dsp:cNvPr id="0" name=""/>
        <dsp:cNvSpPr/>
      </dsp:nvSpPr>
      <dsp:spPr>
        <a:xfrm>
          <a:off x="5543507" y="953921"/>
          <a:ext cx="1109291" cy="544095"/>
        </a:xfrm>
        <a:prstGeom prst="snip2Diag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Requirements gathering</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5588849" y="999263"/>
        <a:ext cx="1018607" cy="453411"/>
      </dsp:txXfrm>
    </dsp:sp>
    <dsp:sp modelId="{382870D6-4CA3-4C41-9AE8-607158E6998D}">
      <dsp:nvSpPr>
        <dsp:cNvPr id="0" name=""/>
        <dsp:cNvSpPr/>
      </dsp:nvSpPr>
      <dsp:spPr>
        <a:xfrm rot="1662969">
          <a:off x="4910979" y="1790675"/>
          <a:ext cx="671024" cy="21203"/>
        </a:xfrm>
        <a:custGeom>
          <a:avLst/>
          <a:gdLst/>
          <a:ahLst/>
          <a:cxnLst/>
          <a:rect l="0" t="0" r="0" b="0"/>
          <a:pathLst>
            <a:path>
              <a:moveTo>
                <a:pt x="0" y="10601"/>
              </a:moveTo>
              <a:lnTo>
                <a:pt x="671024" y="10601"/>
              </a:lnTo>
            </a:path>
          </a:pathLst>
        </a:custGeom>
        <a:noFill/>
        <a:ln w="44450" cap="rnd" cmpd="sng" algn="ctr">
          <a:solidFill>
            <a:srgbClr val="000000">
              <a:alpha val="1900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Calibri" pitchFamily="34" charset="0"/>
          </a:endParaRPr>
        </a:p>
      </dsp:txBody>
      <dsp:txXfrm>
        <a:off x="5229715" y="1784501"/>
        <a:ext cx="33551" cy="33551"/>
      </dsp:txXfrm>
    </dsp:sp>
    <dsp:sp modelId="{D868FDEC-1285-4CAE-8040-8277893DE675}">
      <dsp:nvSpPr>
        <dsp:cNvPr id="0" name=""/>
        <dsp:cNvSpPr/>
      </dsp:nvSpPr>
      <dsp:spPr>
        <a:xfrm>
          <a:off x="5543507" y="1685273"/>
          <a:ext cx="1109291" cy="544095"/>
        </a:xfrm>
        <a:prstGeom prst="snip2Diag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cap="all" baseline="0" dirty="0" smtClean="0">
              <a:solidFill>
                <a:schemeClr val="tx1"/>
              </a:solidFill>
              <a:effectLst>
                <a:outerShdw blurRad="63500" sx="102000" sy="102000" algn="ctr" rotWithShape="0">
                  <a:prstClr val="black">
                    <a:alpha val="40000"/>
                  </a:prstClr>
                </a:outerShdw>
              </a:effectLst>
              <a:latin typeface="Calibri" pitchFamily="34" charset="0"/>
            </a:rPr>
            <a:t>Vendor selection</a:t>
          </a:r>
          <a:endParaRPr lang="en-US" sz="1000" kern="1200" cap="all" baseline="0" dirty="0">
            <a:solidFill>
              <a:schemeClr val="tx1"/>
            </a:solidFill>
            <a:effectLst>
              <a:outerShdw blurRad="63500" sx="102000" sy="102000" algn="ctr" rotWithShape="0">
                <a:prstClr val="black">
                  <a:alpha val="40000"/>
                </a:prstClr>
              </a:outerShdw>
            </a:effectLst>
            <a:latin typeface="Calibri" pitchFamily="34" charset="0"/>
          </a:endParaRPr>
        </a:p>
      </dsp:txBody>
      <dsp:txXfrm>
        <a:off x="5588849" y="1730615"/>
        <a:ext cx="1018607" cy="453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9689C-2AF7-467E-85F1-A9854E51D7F1}">
      <dsp:nvSpPr>
        <dsp:cNvPr id="0" name=""/>
        <dsp:cNvSpPr/>
      </dsp:nvSpPr>
      <dsp:spPr>
        <a:xfrm>
          <a:off x="2" y="0"/>
          <a:ext cx="8864595" cy="157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B2A42-3DB5-43F5-9FD5-7A4F9EE267E7}">
      <dsp:nvSpPr>
        <dsp:cNvPr id="0" name=""/>
        <dsp:cNvSpPr/>
      </dsp:nvSpPr>
      <dsp:spPr>
        <a:xfrm>
          <a:off x="2597" y="472440"/>
          <a:ext cx="2019423" cy="62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1</a:t>
          </a:r>
          <a:r>
            <a:rPr lang="en-US" sz="2700" kern="1200" baseline="30000" dirty="0" smtClean="0"/>
            <a:t>st</a:t>
          </a:r>
          <a:r>
            <a:rPr lang="en-US" sz="2700" kern="1200" dirty="0" smtClean="0"/>
            <a:t> Step</a:t>
          </a:r>
          <a:endParaRPr lang="en-US" sz="2700" kern="1200" dirty="0"/>
        </a:p>
      </dsp:txBody>
      <dsp:txXfrm>
        <a:off x="33347" y="503190"/>
        <a:ext cx="1957923" cy="568420"/>
      </dsp:txXfrm>
    </dsp:sp>
    <dsp:sp modelId="{718B7DFE-4829-4FFA-99C0-4ABA791DB900}">
      <dsp:nvSpPr>
        <dsp:cNvPr id="0" name=""/>
        <dsp:cNvSpPr/>
      </dsp:nvSpPr>
      <dsp:spPr>
        <a:xfrm>
          <a:off x="2282591" y="472440"/>
          <a:ext cx="2019423" cy="62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2</a:t>
          </a:r>
          <a:r>
            <a:rPr lang="en-US" sz="2700" kern="1200" baseline="30000" dirty="0" smtClean="0"/>
            <a:t>nd</a:t>
          </a:r>
          <a:r>
            <a:rPr lang="en-US" sz="2700" kern="1200" dirty="0" smtClean="0"/>
            <a:t> Step</a:t>
          </a:r>
          <a:endParaRPr lang="en-US" sz="2700" kern="1200" dirty="0"/>
        </a:p>
      </dsp:txBody>
      <dsp:txXfrm>
        <a:off x="2313341" y="503190"/>
        <a:ext cx="1957923" cy="568420"/>
      </dsp:txXfrm>
    </dsp:sp>
    <dsp:sp modelId="{0FE36B1A-ECB6-4F8F-B5BA-6A15BFA718E6}">
      <dsp:nvSpPr>
        <dsp:cNvPr id="0" name=""/>
        <dsp:cNvSpPr/>
      </dsp:nvSpPr>
      <dsp:spPr>
        <a:xfrm>
          <a:off x="4562585" y="472440"/>
          <a:ext cx="2019423" cy="62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3</a:t>
          </a:r>
          <a:r>
            <a:rPr lang="en-US" sz="2700" kern="1200" baseline="30000" dirty="0" smtClean="0"/>
            <a:t>rd</a:t>
          </a:r>
          <a:r>
            <a:rPr lang="en-US" sz="2700" kern="1200" dirty="0" smtClean="0"/>
            <a:t> Step</a:t>
          </a:r>
          <a:endParaRPr lang="en-US" sz="2700" kern="1200" dirty="0"/>
        </a:p>
      </dsp:txBody>
      <dsp:txXfrm>
        <a:off x="4593335" y="503190"/>
        <a:ext cx="1957923" cy="568420"/>
      </dsp:txXfrm>
    </dsp:sp>
    <dsp:sp modelId="{9A374170-E537-4C8D-85BA-47C522351E08}">
      <dsp:nvSpPr>
        <dsp:cNvPr id="0" name=""/>
        <dsp:cNvSpPr/>
      </dsp:nvSpPr>
      <dsp:spPr>
        <a:xfrm>
          <a:off x="6842579" y="472440"/>
          <a:ext cx="2019423" cy="62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Beyond</a:t>
          </a:r>
          <a:endParaRPr lang="en-US" sz="2700" kern="1200" dirty="0"/>
        </a:p>
      </dsp:txBody>
      <dsp:txXfrm>
        <a:off x="6873329" y="503190"/>
        <a:ext cx="1957923" cy="56842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3B54A1-14AB-E942-A3B7-4872A7FC2454}" type="datetimeFigureOut">
              <a:rPr lang="en-US" smtClean="0"/>
              <a:t>2/18/2014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159987-2BED-0847-B5EF-84E41F320755}" type="slidenum">
              <a:rPr lang="en-US" smtClean="0"/>
              <a:t>‹#›</a:t>
            </a:fld>
            <a:endParaRPr lang="en-US" dirty="0"/>
          </a:p>
        </p:txBody>
      </p:sp>
    </p:spTree>
    <p:extLst>
      <p:ext uri="{BB962C8B-B14F-4D97-AF65-F5344CB8AC3E}">
        <p14:creationId xmlns:p14="http://schemas.microsoft.com/office/powerpoint/2010/main" val="3000996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EB1B2-3378-4B36-A38C-15C9CE31E1A0}" type="datetimeFigureOut">
              <a:rPr lang="en-US" smtClean="0"/>
              <a:pPr/>
              <a:t>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4A1D9-0A40-4390-A07E-8F13839A9E5B}" type="slidenum">
              <a:rPr lang="en-US" smtClean="0"/>
              <a:pPr/>
              <a:t>‹#›</a:t>
            </a:fld>
            <a:endParaRPr lang="en-US" dirty="0"/>
          </a:p>
        </p:txBody>
      </p:sp>
    </p:spTree>
    <p:extLst>
      <p:ext uri="{BB962C8B-B14F-4D97-AF65-F5344CB8AC3E}">
        <p14:creationId xmlns:p14="http://schemas.microsoft.com/office/powerpoint/2010/main" val="11090681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get an idea of what</a:t>
            </a:r>
            <a:r>
              <a:rPr lang="en-US" baseline="0" dirty="0" smtClean="0"/>
              <a:t> types of PMOs are sitting in the room, so please raise your hands for the following questions</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2</a:t>
            </a:fld>
            <a:endParaRPr lang="en-US" dirty="0"/>
          </a:p>
        </p:txBody>
      </p:sp>
    </p:spTree>
    <p:extLst>
      <p:ext uri="{BB962C8B-B14F-4D97-AF65-F5344CB8AC3E}">
        <p14:creationId xmlns:p14="http://schemas.microsoft.com/office/powerpoint/2010/main" val="248551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What are the trends across industries to address these challenges today?</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Training-</a:t>
            </a:r>
            <a:r>
              <a:rPr lang="en-US" sz="1200" baseline="0" dirty="0" smtClean="0"/>
              <a:t> </a:t>
            </a:r>
            <a:r>
              <a:rPr lang="en-US" sz="1200" dirty="0" smtClean="0"/>
              <a:t>Most organizations (80%) plan to overcome their challenges by improving their current PPM process in-house.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Help from the Outside-</a:t>
            </a:r>
            <a:r>
              <a:rPr lang="en-US" sz="1200" baseline="0" dirty="0" smtClean="0"/>
              <a:t> </a:t>
            </a:r>
            <a:r>
              <a:rPr lang="en-US" sz="1200" dirty="0" smtClean="0"/>
              <a:t>Some respondents also report plans to hire an outside consulting firm to help them overcome challenges to implementing an effective PPM process. Level 1 Capable organizations are far more likely to use this approach than those at higher levels of PPM capability. </a:t>
            </a:r>
            <a:endParaRPr lang="en-US" sz="1200" dirty="0" smtClean="0">
              <a:solidFill>
                <a:srgbClr val="0055A4"/>
              </a:solidFill>
            </a:endParaRPr>
          </a:p>
          <a:p>
            <a:endParaRPr lang="en-US" sz="1200" dirty="0" smtClean="0"/>
          </a:p>
          <a:p>
            <a:r>
              <a:rPr lang="en-US" sz="1200" dirty="0" smtClean="0"/>
              <a:t>Technology-</a:t>
            </a:r>
            <a:r>
              <a:rPr lang="en-US" sz="1200" baseline="0" dirty="0" smtClean="0"/>
              <a:t> </a:t>
            </a:r>
            <a:r>
              <a:rPr lang="en-US" sz="1200" dirty="0" smtClean="0"/>
              <a:t>Software, while undeniably useful to PPM, has settled into an appropriate level of importance as facilitator rather than keystone.</a:t>
            </a:r>
            <a:r>
              <a:rPr lang="en-US" sz="1200" baseline="0" dirty="0" smtClean="0"/>
              <a:t> </a:t>
            </a:r>
            <a:r>
              <a:rPr lang="en-US" sz="1200" b="0" i="0" u="none" strike="noStrike" kern="1200" baseline="0" dirty="0" smtClean="0">
                <a:solidFill>
                  <a:schemeClr val="tx1"/>
                </a:solidFill>
                <a:latin typeface="+mn-lt"/>
                <a:ea typeface="+mn-ea"/>
                <a:cs typeface="+mn-cs"/>
              </a:rPr>
              <a:t>reporting organizations are remarkably free of a “tool-dependent” approach to PPM. Almost half of the organizations surveyed use Microsoft Project (48%) and/or Microsoft Excel or other spreadsheet (49%) to manage their portfolios, which is significantly more than all other software products combined. </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11</a:t>
            </a:fld>
            <a:endParaRPr lang="en-US" dirty="0"/>
          </a:p>
        </p:txBody>
      </p:sp>
    </p:spTree>
    <p:extLst>
      <p:ext uri="{BB962C8B-B14F-4D97-AF65-F5344CB8AC3E}">
        <p14:creationId xmlns:p14="http://schemas.microsoft.com/office/powerpoint/2010/main" val="3355883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3C798-D585-419F-AEE4-A901EA1DFD90}" type="slidenum">
              <a:rPr lang="en-US" altLang="en-US"/>
              <a:pPr/>
              <a:t>12</a:t>
            </a:fld>
            <a:endParaRPr lang="en-US" alt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xfrm>
            <a:off x="685800" y="4344066"/>
            <a:ext cx="5486400" cy="4113782"/>
          </a:xfrm>
        </p:spPr>
        <p:txBody>
          <a:bodyPr/>
          <a:lstStyle/>
          <a:p>
            <a:r>
              <a:rPr lang="en-US" altLang="ko-KR" dirty="0">
                <a:ea typeface="굴림" charset="-127"/>
              </a:rPr>
              <a:t>Underlying these challenges is the need to IMPROVE engagement and efficiency. But what is Engagement? and what is Efficiency?</a:t>
            </a:r>
          </a:p>
          <a:p>
            <a:endParaRPr lang="en-US" altLang="ko-KR" dirty="0">
              <a:ea typeface="굴림" charset="-127"/>
            </a:endParaRPr>
          </a:p>
          <a:p>
            <a:r>
              <a:rPr lang="en-US" altLang="ko-KR" dirty="0">
                <a:ea typeface="굴림" charset="-127"/>
              </a:rPr>
              <a:t>First, Engagement refers to IT’s ability to partner with its customers in the business about how to maintain alignment and to maximize the return from IT investments. </a:t>
            </a:r>
          </a:p>
          <a:p>
            <a:r>
              <a:rPr lang="en-US" altLang="ko-KR" dirty="0">
                <a:ea typeface="굴림" charset="-127"/>
              </a:rPr>
              <a:t>In short: ‘how to do the right things’. </a:t>
            </a:r>
            <a:endParaRPr lang="en-US" altLang="ko-KR" b="1" dirty="0">
              <a:ea typeface="굴림" charset="-127"/>
            </a:endParaRPr>
          </a:p>
          <a:p>
            <a:r>
              <a:rPr lang="en-US" altLang="ko-KR" dirty="0">
                <a:ea typeface="굴림" charset="-127"/>
              </a:rPr>
              <a:t>Given that 80% of the typical IT budget is consumed by keeping the lights on, high quality engagement between IT and the business is critical in addressing how to get the greatest return from the 20% the budget that is discretionary.</a:t>
            </a:r>
            <a:r>
              <a:rPr lang="en-US" altLang="ko-KR" i="1" dirty="0">
                <a:ea typeface="굴림" charset="-127"/>
              </a:rPr>
              <a:t> </a:t>
            </a:r>
          </a:p>
          <a:p>
            <a:endParaRPr lang="en-US" altLang="ko-KR" dirty="0">
              <a:ea typeface="굴림" charset="-127"/>
            </a:endParaRPr>
          </a:p>
          <a:p>
            <a:r>
              <a:rPr lang="en-US" altLang="ko-KR" dirty="0">
                <a:ea typeface="굴림" charset="-127"/>
              </a:rPr>
              <a:t>And what about the 80%?  How can you free up money and people working on those Keep the Lights On efforts to do more strategic work?  </a:t>
            </a:r>
          </a:p>
          <a:p>
            <a:r>
              <a:rPr lang="en-US" altLang="ko-KR" dirty="0">
                <a:ea typeface="굴림" charset="-127"/>
              </a:rPr>
              <a:t>You can do that through improved Efficiency.  What I mean by efficiency is IT’s ability to make best use of its people and financial resources.</a:t>
            </a:r>
            <a:r>
              <a:rPr lang="en-US" altLang="ko-KR" i="1" dirty="0">
                <a:ea typeface="굴림" charset="-127"/>
              </a:rPr>
              <a:t>  </a:t>
            </a:r>
          </a:p>
          <a:p>
            <a:r>
              <a:rPr lang="en-US" altLang="ko-KR" dirty="0">
                <a:ea typeface="굴림" charset="-127"/>
              </a:rPr>
              <a:t>In short: ‘how to do things right’.</a:t>
            </a:r>
            <a:r>
              <a:rPr lang="en-US" altLang="ko-KR" i="1" dirty="0">
                <a:ea typeface="굴림" charset="-127"/>
              </a:rPr>
              <a:t>  </a:t>
            </a:r>
          </a:p>
          <a:p>
            <a:r>
              <a:rPr lang="en-US" altLang="ko-KR" dirty="0">
                <a:ea typeface="굴림" charset="-127"/>
              </a:rPr>
              <a:t>Given that we are operating in an era of continually challenged IT budgets, outsourcing and consolidation, maximum efficiency - to get the most from each IT dollar - is more critical than ever.</a:t>
            </a:r>
          </a:p>
          <a:p>
            <a:r>
              <a:rPr lang="en-US" altLang="ko-KR" dirty="0">
                <a:ea typeface="굴림" charset="-127"/>
              </a:rPr>
              <a:t>One example of how IT organizations are NOT meeting the needs of the business and performing at peak efficiency is a recent statistic I read that noted 40% of IT investments do not achieve their intended objectives of triple constraints: ON TIME, ON BUDGET, AND ON QUALITY.</a:t>
            </a:r>
            <a:r>
              <a:rPr lang="en-US" altLang="ko-KR" i="1" dirty="0">
                <a:ea typeface="굴림" charset="-127"/>
              </a:rPr>
              <a:t> </a:t>
            </a:r>
          </a:p>
          <a:p>
            <a:endParaRPr lang="en-US" altLang="ko-KR" b="1" dirty="0">
              <a:ea typeface="굴림" charset="-127"/>
            </a:endParaRPr>
          </a:p>
          <a:p>
            <a:r>
              <a:rPr lang="en-US" altLang="ko-KR" dirty="0">
                <a:ea typeface="굴림" charset="-127"/>
              </a:rPr>
              <a:t>So, engagement and efficiency are important to solving some of the critical challenges facing IT organizations.  </a:t>
            </a:r>
          </a:p>
          <a:p>
            <a:endParaRPr lang="en-US" altLang="ko-KR" b="1" dirty="0">
              <a:ea typeface="굴림" charset="-127"/>
            </a:endParaRPr>
          </a:p>
          <a:p>
            <a:endParaRPr lang="en-US" altLang="en-US" dirty="0"/>
          </a:p>
          <a:p>
            <a:endParaRPr lang="en-US" altLang="en-US" dirty="0"/>
          </a:p>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E7119-A40F-4B64-9DD7-726D4B6C6EBF}" type="slidenum">
              <a:rPr lang="en-US" altLang="en-US"/>
              <a:pPr/>
              <a:t>13</a:t>
            </a:fld>
            <a:endParaRPr lang="en-US" altLang="en-US" dirty="0"/>
          </a:p>
        </p:txBody>
      </p:sp>
      <p:sp>
        <p:nvSpPr>
          <p:cNvPr id="126978" name="Rectangle 2"/>
          <p:cNvSpPr>
            <a:spLocks noGrp="1" noRot="1" noChangeAspect="1" noChangeArrowheads="1" noTextEdit="1"/>
          </p:cNvSpPr>
          <p:nvPr>
            <p:ph type="sldImg"/>
          </p:nvPr>
        </p:nvSpPr>
        <p:spPr>
          <a:xfrm>
            <a:off x="1144588" y="685800"/>
            <a:ext cx="4572000" cy="3429000"/>
          </a:xfrm>
          <a:ln/>
        </p:spPr>
      </p:sp>
      <p:sp>
        <p:nvSpPr>
          <p:cNvPr id="126979" name="Rectangle 3"/>
          <p:cNvSpPr>
            <a:spLocks noGrp="1" noChangeArrowheads="1"/>
          </p:cNvSpPr>
          <p:nvPr>
            <p:ph type="body" idx="1"/>
          </p:nvPr>
        </p:nvSpPr>
        <p:spPr/>
        <p:txBody>
          <a:bodyPr/>
          <a:lstStyle/>
          <a:p>
            <a:endParaRPr lang="en-US" altLang="en-US" b="1" dirty="0"/>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6DE94-1E06-4213-A673-4DD4437B1C5D}" type="slidenum">
              <a:rPr lang="en-US" altLang="en-US"/>
              <a:pPr/>
              <a:t>14</a:t>
            </a:fld>
            <a:endParaRPr lang="en-US" altLang="en-US" dirty="0"/>
          </a:p>
        </p:txBody>
      </p:sp>
      <p:sp>
        <p:nvSpPr>
          <p:cNvPr id="259074" name="Rectangle 2"/>
          <p:cNvSpPr>
            <a:spLocks noGrp="1" noRot="1" noChangeAspect="1" noChangeArrowheads="1" noTextEdit="1"/>
          </p:cNvSpPr>
          <p:nvPr>
            <p:ph type="sldImg"/>
          </p:nvPr>
        </p:nvSpPr>
        <p:spPr>
          <a:xfrm>
            <a:off x="1144588" y="685800"/>
            <a:ext cx="4572000" cy="3429000"/>
          </a:xfrm>
          <a:ln/>
        </p:spPr>
      </p:sp>
      <p:sp>
        <p:nvSpPr>
          <p:cNvPr id="259075" name="Rectangle 3"/>
          <p:cNvSpPr>
            <a:spLocks noGrp="1" noChangeArrowheads="1"/>
          </p:cNvSpPr>
          <p:nvPr>
            <p:ph type="body" idx="1"/>
          </p:nvPr>
        </p:nvSpPr>
        <p:spPr>
          <a:xfrm>
            <a:off x="912814" y="4345632"/>
            <a:ext cx="5032375" cy="4112215"/>
          </a:xfrm>
        </p:spPr>
        <p:txBody>
          <a:bodyPr/>
          <a:lstStyle/>
          <a:p>
            <a:endParaRPr lang="en-US" altLang="en-US"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BBEA2-7D6B-4452-BCA5-3915655AEA3F}" type="slidenum">
              <a:rPr lang="en-US" altLang="en-US"/>
              <a:pPr/>
              <a:t>15</a:t>
            </a:fld>
            <a:endParaRPr lang="en-US" altLang="en-US" dirty="0"/>
          </a:p>
        </p:txBody>
      </p:sp>
      <p:sp>
        <p:nvSpPr>
          <p:cNvPr id="241666" name="Rectangle 2"/>
          <p:cNvSpPr>
            <a:spLocks noGrp="1" noRot="1" noChangeAspect="1" noChangeArrowheads="1" noTextEdit="1"/>
          </p:cNvSpPr>
          <p:nvPr>
            <p:ph type="sldImg"/>
          </p:nvPr>
        </p:nvSpPr>
        <p:spPr>
          <a:xfrm>
            <a:off x="1144588" y="685800"/>
            <a:ext cx="4572000" cy="3429000"/>
          </a:xfrm>
          <a:ln/>
        </p:spPr>
      </p:sp>
      <p:sp>
        <p:nvSpPr>
          <p:cNvPr id="241667" name="Rectangle 3"/>
          <p:cNvSpPr>
            <a:spLocks noGrp="1" noChangeArrowheads="1"/>
          </p:cNvSpPr>
          <p:nvPr>
            <p:ph type="body" idx="1"/>
          </p:nvPr>
        </p:nvSpPr>
        <p:spPr>
          <a:xfrm>
            <a:off x="912814" y="4345632"/>
            <a:ext cx="5032375" cy="4112215"/>
          </a:xfrm>
        </p:spPr>
        <p:txBody>
          <a:bodyPr/>
          <a:lstStyle/>
          <a:p>
            <a:endParaRPr lang="en-US" altLang="en-US" sz="16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Service</a:t>
            </a:r>
            <a:r>
              <a:rPr lang="en-US" baseline="0" dirty="0" smtClean="0"/>
              <a:t> Now – Live in July.</a:t>
            </a:r>
          </a:p>
          <a:p>
            <a:r>
              <a:rPr lang="en-US" baseline="0" dirty="0" smtClean="0"/>
              <a:t>Requestor to Specifiy department head – </a:t>
            </a:r>
          </a:p>
          <a:p>
            <a:r>
              <a:rPr lang="en-US" baseline="0" dirty="0" smtClean="0"/>
              <a:t>Ideas for real business request</a:t>
            </a:r>
          </a:p>
          <a:p>
            <a:r>
              <a:rPr lang="en-US" baseline="0" dirty="0" smtClean="0"/>
              <a:t>Who approved it, how much funding?</a:t>
            </a:r>
          </a:p>
          <a:p>
            <a:r>
              <a:rPr lang="en-US" baseline="0" dirty="0" smtClean="0"/>
              <a:t>Currently this is verbal (department Head)</a:t>
            </a:r>
          </a:p>
          <a:p>
            <a:r>
              <a:rPr lang="en-US" baseline="0" dirty="0" smtClean="0"/>
              <a:t>Maybe in the fall this will be automated</a:t>
            </a:r>
          </a:p>
          <a:p>
            <a:r>
              <a:rPr lang="en-US" baseline="0" dirty="0" smtClean="0"/>
              <a:t>Department Head Approval, would create an email / notification</a:t>
            </a:r>
          </a:p>
          <a:p>
            <a:r>
              <a:rPr lang="en-US" baseline="0" dirty="0" smtClean="0"/>
              <a:t>Don and Steve are creating governance committees – for Hospital Governance</a:t>
            </a:r>
          </a:p>
          <a:p>
            <a:r>
              <a:rPr lang="en-US" baseline="0" dirty="0" smtClean="0"/>
              <a:t>Feedback loop (pre-prb) currently using tools (combination of business case document) and a governance tool, using the business case categories (patient safety) – Hospital Governance will rate requests</a:t>
            </a:r>
          </a:p>
          <a:p>
            <a:r>
              <a:rPr lang="en-US" baseline="0" dirty="0" smtClean="0"/>
              <a:t>Open question – do we want to hold all idea? (not necessarily)</a:t>
            </a:r>
          </a:p>
          <a:p>
            <a:r>
              <a:rPr lang="en-US" baseline="0" dirty="0" smtClean="0"/>
              <a:t>If YES, then need a feed to Clarity to become an idea?</a:t>
            </a:r>
          </a:p>
          <a:p>
            <a:r>
              <a:rPr lang="en-US" baseline="0" dirty="0" smtClean="0"/>
              <a:t>SNOW form Route to Clarity to create idea after approvals</a:t>
            </a:r>
          </a:p>
          <a:p>
            <a:r>
              <a:rPr lang="en-US" baseline="0" dirty="0" smtClean="0"/>
              <a:t>Need to go back and confirm with hospital governance team after Swag for funding approval</a:t>
            </a:r>
          </a:p>
          <a:p>
            <a:endParaRPr lang="en-US" dirty="0"/>
          </a:p>
        </p:txBody>
      </p:sp>
      <p:sp>
        <p:nvSpPr>
          <p:cNvPr id="4" name="Slide Number Placeholder 3"/>
          <p:cNvSpPr>
            <a:spLocks noGrp="1"/>
          </p:cNvSpPr>
          <p:nvPr>
            <p:ph type="sldNum" sz="quarter" idx="10"/>
          </p:nvPr>
        </p:nvSpPr>
        <p:spPr/>
        <p:txBody>
          <a:bodyPr/>
          <a:lstStyle/>
          <a:p>
            <a:fld id="{AEA05BE4-296D-48BD-9BBD-4DB8F6659FC3}"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US" dirty="0" smtClean="0">
                <a:ea typeface="ＭＳ Ｐゴシック"/>
              </a:rPr>
              <a:t>Difference between the bottom two quadrants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US" dirty="0" smtClean="0">
                <a:ea typeface="ＭＳ Ｐゴシック"/>
              </a:rPr>
              <a:t>Difference between the bottom two quadrants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US" dirty="0" smtClean="0">
                <a:ea typeface="ＭＳ Ｐゴシック"/>
              </a:rPr>
              <a:t>Difference between the bottom two quadrants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US" dirty="0" smtClean="0">
                <a:ea typeface="ＭＳ Ｐゴシック"/>
              </a:rPr>
              <a:t>Difference between the bottom two quadrants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PM and PPM have similar attributes, but they are two distinct</a:t>
            </a:r>
            <a:r>
              <a:rPr lang="en-US" baseline="0" dirty="0" smtClean="0"/>
              <a:t> set of processes.</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3</a:t>
            </a:fld>
            <a:endParaRPr lang="en-US" dirty="0"/>
          </a:p>
        </p:txBody>
      </p:sp>
    </p:spTree>
    <p:extLst>
      <p:ext uri="{BB962C8B-B14F-4D97-AF65-F5344CB8AC3E}">
        <p14:creationId xmlns:p14="http://schemas.microsoft.com/office/powerpoint/2010/main" val="3113041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p:spPr>
        <p:txBody>
          <a:bodyPr/>
          <a:lstStyle/>
          <a:p>
            <a:r>
              <a:rPr lang="en-US" dirty="0" smtClean="0">
                <a:ea typeface="ＭＳ Ｐゴシック"/>
              </a:rPr>
              <a:t>Difference between the bottom two quadrants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Integrating project management</a:t>
            </a:r>
            <a:r>
              <a:rPr lang="en-US" baseline="0" dirty="0" smtClean="0"/>
              <a:t> and project portfolio management allows organizations to select the best portfolio of projects that are aligned with organizational strategic goals, monitor performance and re-prioritize the portfolio as business needs and budgets change.</a:t>
            </a:r>
          </a:p>
          <a:p>
            <a:endParaRPr lang="en-US" baseline="0" dirty="0" smtClean="0"/>
          </a:p>
          <a:p>
            <a:r>
              <a:rPr lang="en-US" baseline="0" dirty="0" smtClean="0"/>
              <a:t>Before initiating a project, it is critical to create a process for identifying and structuring potential projects, screening them and managing the value from a benefit and cost perspective. Continue to talk about how each set of processes integrate.</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4</a:t>
            </a:fld>
            <a:endParaRPr lang="en-US" dirty="0"/>
          </a:p>
        </p:txBody>
      </p:sp>
    </p:spTree>
    <p:extLst>
      <p:ext uri="{BB962C8B-B14F-4D97-AF65-F5344CB8AC3E}">
        <p14:creationId xmlns:p14="http://schemas.microsoft.com/office/powerpoint/2010/main" val="270672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FD788-FDA4-475E-B1E7-04C76AA84163}" type="slidenum">
              <a:rPr lang="en-US" altLang="en-US"/>
              <a:pPr/>
              <a:t>5</a:t>
            </a:fld>
            <a:endParaRPr lang="en-US" altLang="en-US" dirty="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ltLang="en-US" dirty="0" smtClean="0"/>
              <a:t>All of the portfolio management</a:t>
            </a:r>
            <a:r>
              <a:rPr lang="en-US" altLang="en-US" baseline="0" dirty="0" smtClean="0"/>
              <a:t> processes represent and make up the components of PPM maturity</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53C5B-7126-4EDD-9291-DA7D3DF23E8F}" type="slidenum">
              <a:rPr lang="en-US" altLang="en-US"/>
              <a:pPr/>
              <a:t>6</a:t>
            </a:fld>
            <a:endParaRPr lang="en-US" altLang="en-US" dirty="0"/>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ltLang="en-US" dirty="0" smtClean="0"/>
              <a:t>We are handing out a</a:t>
            </a:r>
            <a:r>
              <a:rPr lang="en-US" altLang="en-US" baseline="0" dirty="0" smtClean="0"/>
              <a:t> survey right now. There are many versions of this survey out there. It was created by Center for Business Practices and CA. </a:t>
            </a:r>
            <a:r>
              <a:rPr lang="en-US" altLang="en-US" dirty="0" smtClean="0"/>
              <a:t>Please take</a:t>
            </a:r>
            <a:r>
              <a:rPr lang="en-US" altLang="en-US" baseline="0" dirty="0" smtClean="0"/>
              <a:t> a few minutes to answer each question</a:t>
            </a:r>
            <a:r>
              <a:rPr lang="en-US" altLang="en-US" dirty="0" smtClean="0"/>
              <a:t>.</a:t>
            </a:r>
            <a:endParaRPr lang="en-US" altLang="en-US" dirty="0"/>
          </a:p>
          <a:p>
            <a:endParaRPr lang="en-US" altLang="en-US" dirty="0"/>
          </a:p>
        </p:txBody>
      </p:sp>
    </p:spTree>
    <p:extLst>
      <p:ext uri="{BB962C8B-B14F-4D97-AF65-F5344CB8AC3E}">
        <p14:creationId xmlns:p14="http://schemas.microsoft.com/office/powerpoint/2010/main" val="46471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EDCFD-36F9-4874-89BA-6E3E93228EBC}" type="slidenum">
              <a:rPr lang="en-US" altLang="en-US"/>
              <a:pPr/>
              <a:t>7</a:t>
            </a:fld>
            <a:endParaRPr lang="en-US" altLang="en-US" dirty="0"/>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ltLang="en-US" dirty="0" smtClean="0"/>
              <a:t>Now add up the</a:t>
            </a:r>
            <a:r>
              <a:rPr lang="en-US" altLang="en-US" baseline="0" dirty="0" smtClean="0"/>
              <a:t> score for each answer. The last page of the survey includes the score ranges for each maturity level.</a:t>
            </a:r>
          </a:p>
          <a:p>
            <a:r>
              <a:rPr lang="en-US" altLang="en-US" baseline="0" dirty="0" smtClean="0"/>
              <a:t>How many of you ended up with less than 12, which is level 1? How about level 2, between 12 – 17, Level 3, between 18-23, Level 4, between 24-29?  Did anyone end up with a score of over 29? That is VERY rare.</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 Solutions is a renowned</a:t>
            </a:r>
            <a:r>
              <a:rPr lang="en-US" baseline="0" dirty="0" smtClean="0"/>
              <a:t> for cutting edge research including regularly publishing the state of PMOs and PPM. The latest 2013 ‘State of PPM’ tells us a few key indicators that you can measure your organization against. The data was compiled from 495 respondents across more than 10 industries, from all different levels of different organizational size.  73% of respondents were located in North America, with remaining as a cross-section of other continents.</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8</a:t>
            </a:fld>
            <a:endParaRPr lang="en-US" dirty="0"/>
          </a:p>
        </p:txBody>
      </p:sp>
    </p:spTree>
    <p:extLst>
      <p:ext uri="{BB962C8B-B14F-4D97-AF65-F5344CB8AC3E}">
        <p14:creationId xmlns:p14="http://schemas.microsoft.com/office/powerpoint/2010/main" val="326695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Organizations often</a:t>
            </a:r>
            <a:r>
              <a:rPr lang="en-US" baseline="0" dirty="0" smtClean="0"/>
              <a:t> get ahead of themselves and start first with implementing a PPM tool with no foundational processes or governance in place and wonder why they aren’t seeing results.</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9</a:t>
            </a:fld>
            <a:endParaRPr lang="en-US" dirty="0"/>
          </a:p>
        </p:txBody>
      </p:sp>
    </p:spTree>
    <p:extLst>
      <p:ext uri="{BB962C8B-B14F-4D97-AF65-F5344CB8AC3E}">
        <p14:creationId xmlns:p14="http://schemas.microsoft.com/office/powerpoint/2010/main" val="321587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consistent challenges</a:t>
            </a:r>
            <a:r>
              <a:rPr lang="en-US" baseline="0" dirty="0" smtClean="0"/>
              <a:t> in the span of 10 years, but now ‘assuring the consistent application of defined processes’ is the second top challenge.</a:t>
            </a:r>
            <a:endParaRPr lang="en-US" dirty="0"/>
          </a:p>
        </p:txBody>
      </p:sp>
      <p:sp>
        <p:nvSpPr>
          <p:cNvPr id="4" name="Slide Number Placeholder 3"/>
          <p:cNvSpPr>
            <a:spLocks noGrp="1"/>
          </p:cNvSpPr>
          <p:nvPr>
            <p:ph type="sldNum" sz="quarter" idx="10"/>
          </p:nvPr>
        </p:nvSpPr>
        <p:spPr/>
        <p:txBody>
          <a:bodyPr/>
          <a:lstStyle/>
          <a:p>
            <a:fld id="{1E74A1D9-0A40-4390-A07E-8F13839A9E5B}" type="slidenum">
              <a:rPr lang="en-US" smtClean="0"/>
              <a:pPr/>
              <a:t>10</a:t>
            </a:fld>
            <a:endParaRPr lang="en-US" dirty="0"/>
          </a:p>
        </p:txBody>
      </p:sp>
    </p:spTree>
    <p:extLst>
      <p:ext uri="{BB962C8B-B14F-4D97-AF65-F5344CB8AC3E}">
        <p14:creationId xmlns:p14="http://schemas.microsoft.com/office/powerpoint/2010/main" val="4274066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ewRegoPPCGLogo 600ppi.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4842" y="4600114"/>
            <a:ext cx="4105547" cy="1560108"/>
          </a:xfrm>
          <a:prstGeom prst="rect">
            <a:avLst/>
          </a:prstGeom>
        </p:spPr>
      </p:pic>
      <p:pic>
        <p:nvPicPr>
          <p:cNvPr id="12" name="Picture 11" descr="PPCG Hexagon and Circles 600 ppi.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8934" t="10823"/>
          <a:stretch/>
        </p:blipFill>
        <p:spPr>
          <a:xfrm>
            <a:off x="-1" y="0"/>
            <a:ext cx="5005953" cy="3944265"/>
          </a:xfrm>
          <a:prstGeom prst="rect">
            <a:avLst/>
          </a:prstGeom>
        </p:spPr>
      </p:pic>
      <p:sp>
        <p:nvSpPr>
          <p:cNvPr id="13" name="Rectangle 12"/>
          <p:cNvSpPr/>
          <p:nvPr userDrawn="1"/>
        </p:nvSpPr>
        <p:spPr>
          <a:xfrm>
            <a:off x="9271" y="3505200"/>
            <a:ext cx="9134729" cy="762000"/>
          </a:xfrm>
          <a:prstGeom prst="rect">
            <a:avLst/>
          </a:prstGeom>
          <a:solidFill>
            <a:srgbClr val="005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14" name="Title 1"/>
          <p:cNvSpPr>
            <a:spLocks noGrp="1"/>
          </p:cNvSpPr>
          <p:nvPr>
            <p:ph type="ctrTitle"/>
          </p:nvPr>
        </p:nvSpPr>
        <p:spPr>
          <a:xfrm>
            <a:off x="5257800" y="1066800"/>
            <a:ext cx="3666872" cy="1470025"/>
          </a:xfrm>
        </p:spPr>
        <p:txBody>
          <a:bodyPr>
            <a:normAutofit/>
          </a:bodyPr>
          <a:lstStyle>
            <a:lvl1pPr>
              <a:defRPr sz="3600" b="0">
                <a:solidFill>
                  <a:srgbClr val="0054A4"/>
                </a:solidFill>
                <a:latin typeface="Verdana"/>
                <a:ea typeface="Verdana" pitchFamily="34" charset="0"/>
                <a:cs typeface="Verdana"/>
              </a:defRPr>
            </a:lvl1pPr>
          </a:lstStyle>
          <a:p>
            <a:r>
              <a:rPr lang="en-US" dirty="0" smtClean="0"/>
              <a:t>Click to edit Master title</a:t>
            </a:r>
            <a:endParaRPr lang="en-US" dirty="0"/>
          </a:p>
        </p:txBody>
      </p:sp>
      <p:sp>
        <p:nvSpPr>
          <p:cNvPr id="15" name="Subtitle 2"/>
          <p:cNvSpPr>
            <a:spLocks noGrp="1"/>
          </p:cNvSpPr>
          <p:nvPr>
            <p:ph type="subTitle" idx="1"/>
          </p:nvPr>
        </p:nvSpPr>
        <p:spPr>
          <a:xfrm>
            <a:off x="134470" y="3581400"/>
            <a:ext cx="8857129" cy="566366"/>
          </a:xfrm>
        </p:spPr>
        <p:txBody>
          <a:bodyPr>
            <a:noAutofit/>
          </a:bodyPr>
          <a:lstStyle>
            <a:lvl1pPr marL="0" indent="0" algn="ctr">
              <a:buNone/>
              <a:defRPr sz="2800" b="0" i="1">
                <a:solidFill>
                  <a:schemeClr val="bg1"/>
                </a:solidFill>
                <a:latin typeface="+mn-lt"/>
                <a:ea typeface="Verdana" pitchFamily="34" charset="0"/>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Tree>
    <p:extLst>
      <p:ext uri="{BB962C8B-B14F-4D97-AF65-F5344CB8AC3E}">
        <p14:creationId xmlns:p14="http://schemas.microsoft.com/office/powerpoint/2010/main" val="15536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8" descr="Tbc Logo"/>
          <p:cNvPicPr>
            <a:picLocks noChangeAspect="1" noChangeArrowheads="1"/>
          </p:cNvPicPr>
          <p:nvPr userDrawn="1"/>
        </p:nvPicPr>
        <p:blipFill>
          <a:blip r:embed="rId2" cstate="print"/>
          <a:srcRect/>
          <a:stretch>
            <a:fillRect/>
          </a:stretch>
        </p:blipFill>
        <p:spPr bwMode="auto">
          <a:xfrm>
            <a:off x="152400" y="228600"/>
            <a:ext cx="1371600" cy="850900"/>
          </a:xfrm>
          <a:prstGeom prst="rect">
            <a:avLst/>
          </a:prstGeom>
          <a:noFill/>
          <a:ln w="9525">
            <a:noFill/>
            <a:miter lim="800000"/>
            <a:headEnd/>
            <a:tailEnd/>
          </a:ln>
        </p:spPr>
      </p:pic>
      <p:sp>
        <p:nvSpPr>
          <p:cNvPr id="6"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9363"/>
            <a:ext cx="3352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1249363"/>
            <a:ext cx="3352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8"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9"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07DB3B4A-54A7-4E57-95BF-BFCB290F7FFC}"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340567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8" descr="Tbc Logo"/>
          <p:cNvPicPr>
            <a:picLocks noChangeAspect="1" noChangeArrowheads="1"/>
          </p:cNvPicPr>
          <p:nvPr userDrawn="1"/>
        </p:nvPicPr>
        <p:blipFill>
          <a:blip r:embed="rId2" cstate="print"/>
          <a:srcRect/>
          <a:stretch>
            <a:fillRect/>
          </a:stretch>
        </p:blipFill>
        <p:spPr bwMode="auto">
          <a:xfrm>
            <a:off x="152400" y="228600"/>
            <a:ext cx="1371600" cy="850900"/>
          </a:xfrm>
          <a:prstGeom prst="rect">
            <a:avLst/>
          </a:prstGeom>
          <a:noFill/>
          <a:ln w="9525">
            <a:noFill/>
            <a:miter lim="800000"/>
            <a:headEnd/>
            <a:tailEnd/>
          </a:ln>
        </p:spPr>
      </p:pic>
      <p:sp>
        <p:nvSpPr>
          <p:cNvPr id="8"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a:xfrm>
            <a:off x="1828800" y="0"/>
            <a:ext cx="7315200" cy="822214"/>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10"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11"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529C1D5A-CD0D-4B8B-BFC2-B730FE530F59}"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115133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8" descr="Tbc Logo"/>
          <p:cNvPicPr>
            <a:picLocks noChangeAspect="1" noChangeArrowheads="1"/>
          </p:cNvPicPr>
          <p:nvPr userDrawn="1"/>
        </p:nvPicPr>
        <p:blipFill>
          <a:blip r:embed="rId2" cstate="print"/>
          <a:srcRect/>
          <a:stretch>
            <a:fillRect/>
          </a:stretch>
        </p:blipFill>
        <p:spPr bwMode="auto">
          <a:xfrm>
            <a:off x="152400" y="228600"/>
            <a:ext cx="1371600" cy="850900"/>
          </a:xfrm>
          <a:prstGeom prst="rect">
            <a:avLst/>
          </a:prstGeom>
          <a:noFill/>
          <a:ln w="9525">
            <a:noFill/>
            <a:miter lim="800000"/>
            <a:headEnd/>
            <a:tailEnd/>
          </a:ln>
        </p:spPr>
      </p:pic>
      <p:sp>
        <p:nvSpPr>
          <p:cNvPr id="4"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6"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7"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99846E79-19F8-4A54-9BF6-65826D342944}"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127353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8" descr="Tbc Logo"/>
          <p:cNvPicPr>
            <a:picLocks noChangeAspect="1" noChangeArrowheads="1"/>
          </p:cNvPicPr>
          <p:nvPr userDrawn="1"/>
        </p:nvPicPr>
        <p:blipFill>
          <a:blip r:embed="rId2" cstate="print"/>
          <a:srcRect/>
          <a:stretch>
            <a:fillRect/>
          </a:stretch>
        </p:blipFill>
        <p:spPr bwMode="auto">
          <a:xfrm>
            <a:off x="152400" y="228600"/>
            <a:ext cx="1371600" cy="850900"/>
          </a:xfrm>
          <a:prstGeom prst="rect">
            <a:avLst/>
          </a:prstGeom>
          <a:noFill/>
          <a:ln w="9525">
            <a:noFill/>
            <a:miter lim="800000"/>
            <a:headEnd/>
            <a:tailEnd/>
          </a:ln>
        </p:spPr>
      </p:pic>
      <p:sp>
        <p:nvSpPr>
          <p:cNvPr id="3"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4"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5"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6"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4442C2C5-733F-4D55-8550-EAC3C346C310}"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826677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8" descr="Tbc Logo"/>
          <p:cNvPicPr>
            <a:picLocks noChangeAspect="1" noChangeArrowheads="1"/>
          </p:cNvPicPr>
          <p:nvPr userDrawn="1"/>
        </p:nvPicPr>
        <p:blipFill>
          <a:blip r:embed="rId2" cstate="print"/>
          <a:srcRect/>
          <a:stretch>
            <a:fillRect/>
          </a:stretch>
        </p:blipFill>
        <p:spPr bwMode="auto">
          <a:xfrm>
            <a:off x="152400" y="228600"/>
            <a:ext cx="1371600" cy="850900"/>
          </a:xfrm>
          <a:prstGeom prst="rect">
            <a:avLst/>
          </a:prstGeom>
          <a:noFill/>
          <a:ln w="9525">
            <a:noFill/>
            <a:miter lim="800000"/>
            <a:headEnd/>
            <a:tailEnd/>
          </a:ln>
        </p:spPr>
      </p:pic>
      <p:sp>
        <p:nvSpPr>
          <p:cNvPr id="6"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8"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9"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822936B6-3EF4-4CAC-94B6-97FB4135C118}"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173165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6"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7"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FE4A4494-7053-4739-A01D-EA07A1165940}"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101553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8" descr="Tbc Logo"/>
          <p:cNvPicPr>
            <a:picLocks noChangeAspect="1" noChangeArrowheads="1"/>
          </p:cNvPicPr>
          <p:nvPr userDrawn="1"/>
        </p:nvPicPr>
        <p:blipFill>
          <a:blip r:embed="rId2" cstate="print"/>
          <a:srcRect/>
          <a:stretch>
            <a:fillRect/>
          </a:stretch>
        </p:blipFill>
        <p:spPr bwMode="auto">
          <a:xfrm>
            <a:off x="152400" y="228600"/>
            <a:ext cx="1371600" cy="850900"/>
          </a:xfrm>
          <a:prstGeom prst="rect">
            <a:avLst/>
          </a:prstGeom>
          <a:noFill/>
          <a:ln w="9525">
            <a:noFill/>
            <a:miter lim="800000"/>
            <a:headEnd/>
            <a:tailEnd/>
          </a:ln>
        </p:spPr>
      </p:pic>
      <p:sp>
        <p:nvSpPr>
          <p:cNvPr id="5"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7"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8"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70724B86-67A0-4C6A-8930-0C4362BF3BD1}"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3228436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5050" y="304800"/>
            <a:ext cx="18859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5054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endParaRPr lang="en-US" dirty="0">
              <a:solidFill>
                <a:srgbClr val="4D4D4D"/>
              </a:solidFill>
            </a:endParaRPr>
          </a:p>
        </p:txBody>
      </p:sp>
      <p:sp>
        <p:nvSpPr>
          <p:cNvPr id="5" name="Footer Placeholder 4"/>
          <p:cNvSpPr>
            <a:spLocks noGrp="1"/>
          </p:cNvSpPr>
          <p:nvPr>
            <p:ph type="ftr" sz="quarter" idx="11"/>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smtClean="0">
                <a:solidFill>
                  <a:srgbClr val="4D4D4D"/>
                </a:solidFill>
              </a:rPr>
              <a:t>IT Monthly Update</a:t>
            </a:r>
            <a:endParaRPr lang="en-US" dirty="0">
              <a:solidFill>
                <a:srgbClr val="4D4D4D"/>
              </a:solidFill>
            </a:endParaRPr>
          </a:p>
        </p:txBody>
      </p:sp>
      <p:sp>
        <p:nvSpPr>
          <p:cNvPr id="6" name="Slide Number Placeholder 5"/>
          <p:cNvSpPr>
            <a:spLocks noGrp="1"/>
          </p:cNvSpPr>
          <p:nvPr>
            <p:ph type="sldNum" sz="quarter" idx="12"/>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B21899CB-44BE-4BD0-8972-ABA63230A0DC}"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209652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005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9" name="Rounded Rectangle 8"/>
            <p:cNvSpPr/>
            <p:nvPr userDrawn="1"/>
          </p:nvSpPr>
          <p:spPr>
            <a:xfrm>
              <a:off x="143435" y="152400"/>
              <a:ext cx="8848165" cy="6553200"/>
            </a:xfrm>
            <a:prstGeom prst="roundRect">
              <a:avLst>
                <a:gd name="adj" fmla="val 1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gr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1624" y="1023555"/>
            <a:ext cx="7201776" cy="515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Placeholder 1"/>
          <p:cNvSpPr>
            <a:spLocks noGrp="1"/>
          </p:cNvSpPr>
          <p:nvPr>
            <p:ph type="title"/>
          </p:nvPr>
        </p:nvSpPr>
        <p:spPr>
          <a:xfrm>
            <a:off x="457200" y="274638"/>
            <a:ext cx="8229600" cy="7897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TextBox 1"/>
          <p:cNvSpPr txBox="1"/>
          <p:nvPr userDrawn="1"/>
        </p:nvSpPr>
        <p:spPr>
          <a:xfrm>
            <a:off x="8067524" y="6295572"/>
            <a:ext cx="616857" cy="276999"/>
          </a:xfrm>
          <a:prstGeom prst="rect">
            <a:avLst/>
          </a:prstGeom>
          <a:noFill/>
        </p:spPr>
        <p:txBody>
          <a:bodyPr wrap="square" rtlCol="0">
            <a:spAutoFit/>
          </a:bodyPr>
          <a:lstStyle/>
          <a:p>
            <a:pPr algn="ctr"/>
            <a:fld id="{B448AA1E-D2AD-614E-BFB0-AF8B38EADD14}" type="slidenum">
              <a:rPr lang="en-US" sz="1200" smtClean="0">
                <a:solidFill>
                  <a:srgbClr val="0F4392"/>
                </a:solidFill>
              </a:rPr>
              <a:t>‹#›</a:t>
            </a:fld>
            <a:r>
              <a:rPr lang="en-US" sz="1200" dirty="0" smtClean="0">
                <a:solidFill>
                  <a:srgbClr val="0F4392"/>
                </a:solidFill>
              </a:rPr>
              <a:t> </a:t>
            </a:r>
            <a:endParaRPr lang="en-US" sz="1200" dirty="0">
              <a:solidFill>
                <a:srgbClr val="0F4392"/>
              </a:solidFill>
            </a:endParaRPr>
          </a:p>
        </p:txBody>
      </p:sp>
      <p:pic>
        <p:nvPicPr>
          <p:cNvPr id="13" name="Picture 12" descr="NewRegoPPCGLogo 600p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4045" y="6104722"/>
            <a:ext cx="1567023" cy="595469"/>
          </a:xfrm>
          <a:prstGeom prst="rect">
            <a:avLst/>
          </a:prstGeom>
        </p:spPr>
      </p:pic>
    </p:spTree>
    <p:extLst>
      <p:ext uri="{BB962C8B-B14F-4D97-AF65-F5344CB8AC3E}">
        <p14:creationId xmlns:p14="http://schemas.microsoft.com/office/powerpoint/2010/main" val="41784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rgbClr val="005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userDrawn="1"/>
          </p:nvSpPr>
          <p:spPr>
            <a:xfrm>
              <a:off x="143435" y="152400"/>
              <a:ext cx="8848165" cy="6553200"/>
            </a:xfrm>
            <a:prstGeom prst="roundRect">
              <a:avLst>
                <a:gd name="adj" fmla="val 1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1624" y="1023555"/>
            <a:ext cx="7201776" cy="515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457200" y="1197430"/>
            <a:ext cx="4038600" cy="4928734"/>
          </a:xfrm>
        </p:spPr>
        <p:txBody>
          <a:bodyPr/>
          <a:lstStyle>
            <a:lvl1pPr>
              <a:defRPr sz="2400">
                <a:solidFill>
                  <a:srgbClr val="0F4392"/>
                </a:solidFill>
              </a:defRPr>
            </a:lvl1pPr>
            <a:lvl2pPr>
              <a:defRPr sz="2000">
                <a:solidFill>
                  <a:srgbClr val="0F4392"/>
                </a:solidFill>
              </a:defRPr>
            </a:lvl2pPr>
            <a:lvl3pPr>
              <a:defRPr sz="1600">
                <a:solidFill>
                  <a:srgbClr val="0F4392"/>
                </a:solidFill>
              </a:defRPr>
            </a:lvl3pPr>
            <a:lvl4pPr>
              <a:defRPr sz="1400">
                <a:solidFill>
                  <a:srgbClr val="0F4392"/>
                </a:solidFill>
              </a:defRPr>
            </a:lvl4pPr>
            <a:lvl5pPr>
              <a:defRPr sz="1200">
                <a:solidFill>
                  <a:srgbClr val="0F439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97430"/>
            <a:ext cx="4038600" cy="4928734"/>
          </a:xfrm>
        </p:spPr>
        <p:txBody>
          <a:bodyPr/>
          <a:lstStyle>
            <a:lvl1pPr>
              <a:defRPr sz="2400">
                <a:solidFill>
                  <a:srgbClr val="0F4392"/>
                </a:solidFill>
              </a:defRPr>
            </a:lvl1pPr>
            <a:lvl2pPr>
              <a:defRPr sz="2000">
                <a:solidFill>
                  <a:srgbClr val="0F4392"/>
                </a:solidFill>
              </a:defRPr>
            </a:lvl2pPr>
            <a:lvl3pPr>
              <a:defRPr sz="1600">
                <a:solidFill>
                  <a:srgbClr val="0F4392"/>
                </a:solidFill>
              </a:defRPr>
            </a:lvl3pPr>
            <a:lvl4pPr>
              <a:defRPr sz="1400">
                <a:solidFill>
                  <a:srgbClr val="0F4392"/>
                </a:solidFill>
              </a:defRPr>
            </a:lvl4pPr>
            <a:lvl5pPr>
              <a:defRPr sz="1200">
                <a:solidFill>
                  <a:srgbClr val="0F439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Placeholder 1"/>
          <p:cNvSpPr>
            <a:spLocks noGrp="1"/>
          </p:cNvSpPr>
          <p:nvPr>
            <p:ph type="title"/>
          </p:nvPr>
        </p:nvSpPr>
        <p:spPr>
          <a:xfrm>
            <a:off x="457200" y="274638"/>
            <a:ext cx="8229600" cy="7897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7" name="TextBox 16"/>
          <p:cNvSpPr txBox="1"/>
          <p:nvPr userDrawn="1"/>
        </p:nvSpPr>
        <p:spPr>
          <a:xfrm>
            <a:off x="8067524" y="6295572"/>
            <a:ext cx="616857" cy="276999"/>
          </a:xfrm>
          <a:prstGeom prst="rect">
            <a:avLst/>
          </a:prstGeom>
          <a:noFill/>
        </p:spPr>
        <p:txBody>
          <a:bodyPr wrap="square" rtlCol="0">
            <a:spAutoFit/>
          </a:bodyPr>
          <a:lstStyle/>
          <a:p>
            <a:pPr algn="ctr"/>
            <a:fld id="{B448AA1E-D2AD-614E-BFB0-AF8B38EADD14}" type="slidenum">
              <a:rPr lang="en-US" sz="1200" smtClean="0">
                <a:solidFill>
                  <a:srgbClr val="0F4392"/>
                </a:solidFill>
              </a:rPr>
              <a:t>‹#›</a:t>
            </a:fld>
            <a:r>
              <a:rPr lang="en-US" sz="1200" dirty="0" smtClean="0">
                <a:solidFill>
                  <a:srgbClr val="0F4392"/>
                </a:solidFill>
              </a:rPr>
              <a:t> </a:t>
            </a:r>
            <a:endParaRPr lang="en-US" sz="1200" dirty="0">
              <a:solidFill>
                <a:srgbClr val="0F4392"/>
              </a:solidFill>
            </a:endParaRPr>
          </a:p>
        </p:txBody>
      </p:sp>
      <p:pic>
        <p:nvPicPr>
          <p:cNvPr id="15" name="Picture 14" descr="NewRegoPPCGLogo 600p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4045" y="6104722"/>
            <a:ext cx="1567023" cy="595469"/>
          </a:xfrm>
          <a:prstGeom prst="rect">
            <a:avLst/>
          </a:prstGeom>
        </p:spPr>
      </p:pic>
    </p:spTree>
    <p:extLst>
      <p:ext uri="{BB962C8B-B14F-4D97-AF65-F5344CB8AC3E}">
        <p14:creationId xmlns:p14="http://schemas.microsoft.com/office/powerpoint/2010/main" val="20788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9144000" cy="6858000"/>
          </a:xfrm>
        </p:grpSpPr>
        <p:sp>
          <p:nvSpPr>
            <p:cNvPr id="7" name="Rectangle 6"/>
            <p:cNvSpPr/>
            <p:nvPr userDrawn="1"/>
          </p:nvSpPr>
          <p:spPr>
            <a:xfrm>
              <a:off x="0" y="0"/>
              <a:ext cx="9144000" cy="6858000"/>
            </a:xfrm>
            <a:prstGeom prst="rect">
              <a:avLst/>
            </a:prstGeom>
            <a:solidFill>
              <a:srgbClr val="005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userDrawn="1"/>
          </p:nvSpPr>
          <p:spPr>
            <a:xfrm>
              <a:off x="143435" y="152400"/>
              <a:ext cx="8848165" cy="6553200"/>
            </a:xfrm>
            <a:prstGeom prst="roundRect">
              <a:avLst>
                <a:gd name="adj" fmla="val 14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1624" y="1023555"/>
            <a:ext cx="7201776" cy="515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Placeholder 1"/>
          <p:cNvSpPr>
            <a:spLocks noGrp="1"/>
          </p:cNvSpPr>
          <p:nvPr>
            <p:ph type="title"/>
          </p:nvPr>
        </p:nvSpPr>
        <p:spPr>
          <a:xfrm>
            <a:off x="457200" y="274638"/>
            <a:ext cx="8229600" cy="7897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Box 14"/>
          <p:cNvSpPr txBox="1"/>
          <p:nvPr userDrawn="1"/>
        </p:nvSpPr>
        <p:spPr>
          <a:xfrm>
            <a:off x="8067524" y="6295572"/>
            <a:ext cx="616857" cy="276999"/>
          </a:xfrm>
          <a:prstGeom prst="rect">
            <a:avLst/>
          </a:prstGeom>
          <a:noFill/>
        </p:spPr>
        <p:txBody>
          <a:bodyPr wrap="square" rtlCol="0">
            <a:spAutoFit/>
          </a:bodyPr>
          <a:lstStyle/>
          <a:p>
            <a:pPr algn="ctr"/>
            <a:fld id="{B448AA1E-D2AD-614E-BFB0-AF8B38EADD14}" type="slidenum">
              <a:rPr lang="en-US" sz="1200" smtClean="0">
                <a:solidFill>
                  <a:srgbClr val="0F4392"/>
                </a:solidFill>
              </a:rPr>
              <a:t>‹#›</a:t>
            </a:fld>
            <a:r>
              <a:rPr lang="en-US" sz="1200" dirty="0" smtClean="0">
                <a:solidFill>
                  <a:srgbClr val="0F4392"/>
                </a:solidFill>
              </a:rPr>
              <a:t> </a:t>
            </a:r>
            <a:endParaRPr lang="en-US" sz="1200" dirty="0">
              <a:solidFill>
                <a:srgbClr val="0F4392"/>
              </a:solidFill>
            </a:endParaRPr>
          </a:p>
        </p:txBody>
      </p:sp>
      <p:pic>
        <p:nvPicPr>
          <p:cNvPr id="12" name="Picture 11" descr="NewRegoPPCGLogo 600ppi.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4045" y="6104722"/>
            <a:ext cx="1567023" cy="595469"/>
          </a:xfrm>
          <a:prstGeom prst="rect">
            <a:avLst/>
          </a:prstGeom>
        </p:spPr>
      </p:pic>
    </p:spTree>
    <p:extLst>
      <p:ext uri="{BB962C8B-B14F-4D97-AF65-F5344CB8AC3E}">
        <p14:creationId xmlns:p14="http://schemas.microsoft.com/office/powerpoint/2010/main" val="36475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6" descr="POWERPOINT cover.jpg"/>
          <p:cNvPicPr>
            <a:picLocks noChangeAspect="1"/>
          </p:cNvPicPr>
          <p:nvPr userDrawn="1"/>
        </p:nvPicPr>
        <p:blipFill>
          <a:blip r:embed="rId2" cstate="print"/>
          <a:srcRect/>
          <a:stretch>
            <a:fillRect/>
          </a:stretch>
        </p:blipFill>
        <p:spPr bwMode="auto">
          <a:xfrm>
            <a:off x="0" y="0"/>
            <a:ext cx="9180513" cy="6989763"/>
          </a:xfrm>
          <a:prstGeom prst="rect">
            <a:avLst/>
          </a:prstGeom>
          <a:noFill/>
          <a:ln w="9525">
            <a:noFill/>
            <a:miter lim="800000"/>
            <a:headEnd/>
            <a:tailEnd/>
          </a:ln>
        </p:spPr>
      </p:pic>
      <p:sp>
        <p:nvSpPr>
          <p:cNvPr id="2" name="Title 1"/>
          <p:cNvSpPr>
            <a:spLocks noGrp="1"/>
          </p:cNvSpPr>
          <p:nvPr>
            <p:ph type="title"/>
          </p:nvPr>
        </p:nvSpPr>
        <p:spPr/>
        <p:txBody>
          <a:bodyPr/>
          <a:lstStyle>
            <a:lvl1pPr>
              <a:defRPr sz="3200">
                <a:latin typeface="Calibri" pitchFamily="34" charset="0"/>
              </a:defRPr>
            </a:lvl1pPr>
          </a:lstStyle>
          <a:p>
            <a:r>
              <a:rPr lang="en-US" dirty="0" smtClean="0"/>
              <a:t>Click to edit Master title style</a:t>
            </a:r>
            <a:endParaRPr lang="en-US" dirty="0"/>
          </a:p>
        </p:txBody>
      </p:sp>
      <p:sp>
        <p:nvSpPr>
          <p:cNvPr id="4" name="Date Placeholder 2"/>
          <p:cNvSpPr>
            <a:spLocks noGrp="1"/>
          </p:cNvSpPr>
          <p:nvPr>
            <p:ph type="dt" sz="half" idx="10"/>
          </p:nvPr>
        </p:nvSpPr>
        <p:spPr>
          <a:xfrm>
            <a:off x="457200" y="6356350"/>
            <a:ext cx="2133600" cy="365125"/>
          </a:xfrm>
          <a:prstGeom prst="rect">
            <a:avLst/>
          </a:prstGeom>
        </p:spPr>
        <p:txBody>
          <a:bodyPr/>
          <a:lstStyle>
            <a:lvl1pPr>
              <a:defRPr>
                <a:latin typeface="Calibri" pitchFamily="34" charset="0"/>
              </a:defRPr>
            </a:lvl1pPr>
          </a:lstStyle>
          <a:p>
            <a:pPr>
              <a:defRPr/>
            </a:pPr>
            <a:fld id="{5633E71E-ADDD-4DDF-B210-057BBB022D44}" type="datetime1">
              <a:rPr lang="en-US"/>
              <a:pPr>
                <a:defRPr/>
              </a:pPr>
              <a:t>2/18/2014</a:t>
            </a:fld>
            <a:endParaRPr lang="en-US" dirty="0"/>
          </a:p>
        </p:txBody>
      </p:sp>
      <p:sp>
        <p:nvSpPr>
          <p:cNvPr id="5" name="Footer Placeholder 3"/>
          <p:cNvSpPr>
            <a:spLocks noGrp="1"/>
          </p:cNvSpPr>
          <p:nvPr>
            <p:ph type="ftr" sz="quarter" idx="11"/>
          </p:nvPr>
        </p:nvSpPr>
        <p:spPr>
          <a:xfrm>
            <a:off x="3124200" y="6356350"/>
            <a:ext cx="2895600" cy="365125"/>
          </a:xfrm>
          <a:prstGeom prst="rect">
            <a:avLst/>
          </a:prstGeom>
        </p:spPr>
        <p:txBody>
          <a:bodyPr wrap="square" numCol="1" anchorCtr="0" compatLnSpc="1">
            <a:prstTxWarp prst="textNoShape">
              <a:avLst/>
            </a:prstTxWarp>
          </a:bodyPr>
          <a:lstStyle>
            <a:lvl1pPr>
              <a:defRPr>
                <a:solidFill>
                  <a:srgbClr val="898989"/>
                </a:solidFill>
                <a:latin typeface="Calibri" pitchFamily="34" charset="0"/>
                <a:ea typeface="ＭＳ Ｐゴシック" pitchFamily="-65" charset="-128"/>
              </a:defRPr>
            </a:lvl1pPr>
          </a:lstStyle>
          <a:p>
            <a:pPr>
              <a:defRPr/>
            </a:pPr>
            <a:endParaRPr lang="en-US" dirty="0"/>
          </a:p>
        </p:txBody>
      </p:sp>
      <p:sp>
        <p:nvSpPr>
          <p:cNvPr id="6"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defRPr>
            </a:lvl1pPr>
          </a:lstStyle>
          <a:p>
            <a:pPr>
              <a:defRPr/>
            </a:pPr>
            <a:fld id="{D2B23B8F-07A7-437C-91EA-35644DDF2BA0}" type="slidenum">
              <a:rPr lang="en-US"/>
              <a:pPr>
                <a:defRPr/>
              </a:pPr>
              <a:t>‹#›</a:t>
            </a:fld>
            <a:endParaRPr lang="en-US" dirty="0"/>
          </a:p>
        </p:txBody>
      </p:sp>
    </p:spTree>
    <p:extLst>
      <p:ext uri="{BB962C8B-B14F-4D97-AF65-F5344CB8AC3E}">
        <p14:creationId xmlns:p14="http://schemas.microsoft.com/office/powerpoint/2010/main" val="71310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6" descr="POWERPOINT cover1.jpg"/>
          <p:cNvPicPr>
            <a:picLocks noChangeAspect="1"/>
          </p:cNvPicPr>
          <p:nvPr userDrawn="1"/>
        </p:nvPicPr>
        <p:blipFill>
          <a:blip r:embed="rId2" cstate="print"/>
          <a:srcRect/>
          <a:stretch>
            <a:fillRect/>
          </a:stretch>
        </p:blipFill>
        <p:spPr bwMode="auto">
          <a:xfrm>
            <a:off x="0" y="0"/>
            <a:ext cx="9144000" cy="6972300"/>
          </a:xfrm>
          <a:prstGeom prst="rect">
            <a:avLst/>
          </a:prstGeom>
          <a:noFill/>
          <a:ln w="9525">
            <a:noFill/>
            <a:miter lim="800000"/>
            <a:headEnd/>
            <a:tailEnd/>
          </a:ln>
        </p:spPr>
      </p:pic>
      <p:sp>
        <p:nvSpPr>
          <p:cNvPr id="3" name="Date Placeholder 1"/>
          <p:cNvSpPr>
            <a:spLocks noGrp="1"/>
          </p:cNvSpPr>
          <p:nvPr>
            <p:ph type="dt" sz="half" idx="10"/>
          </p:nvPr>
        </p:nvSpPr>
        <p:spPr>
          <a:xfrm>
            <a:off x="457200" y="6356350"/>
            <a:ext cx="2133600" cy="365125"/>
          </a:xfrm>
          <a:prstGeom prst="rect">
            <a:avLst/>
          </a:prstGeom>
        </p:spPr>
        <p:txBody>
          <a:bodyPr/>
          <a:lstStyle>
            <a:lvl1pPr>
              <a:defRPr>
                <a:latin typeface="Calibri" pitchFamily="34" charset="0"/>
              </a:defRPr>
            </a:lvl1pPr>
          </a:lstStyle>
          <a:p>
            <a:pPr>
              <a:defRPr/>
            </a:pPr>
            <a:fld id="{8594C858-4184-49AB-BAF6-F99931E2289B}" type="datetime1">
              <a:rPr lang="en-US"/>
              <a:pPr>
                <a:defRPr/>
              </a:pPr>
              <a:t>2/18/2014</a:t>
            </a:fld>
            <a:endParaRPr lang="en-US" dirty="0"/>
          </a:p>
        </p:txBody>
      </p:sp>
      <p:sp>
        <p:nvSpPr>
          <p:cNvPr id="4" name="Footer Placeholder 2"/>
          <p:cNvSpPr>
            <a:spLocks noGrp="1"/>
          </p:cNvSpPr>
          <p:nvPr>
            <p:ph type="ftr" sz="quarter" idx="11"/>
          </p:nvPr>
        </p:nvSpPr>
        <p:spPr>
          <a:xfrm>
            <a:off x="3124200" y="6356350"/>
            <a:ext cx="2895600" cy="365125"/>
          </a:xfrm>
          <a:prstGeom prst="rect">
            <a:avLst/>
          </a:prstGeom>
        </p:spPr>
        <p:txBody>
          <a:bodyPr wrap="square" numCol="1" anchorCtr="0" compatLnSpc="1">
            <a:prstTxWarp prst="textNoShape">
              <a:avLst/>
            </a:prstTxWarp>
          </a:bodyPr>
          <a:lstStyle>
            <a:lvl1pPr>
              <a:defRPr>
                <a:solidFill>
                  <a:srgbClr val="898989"/>
                </a:solidFill>
                <a:latin typeface="Calibri" pitchFamily="34" charset="0"/>
                <a:ea typeface="ＭＳ Ｐゴシック" pitchFamily="-65" charset="-128"/>
              </a:defRPr>
            </a:lvl1pPr>
          </a:lstStyle>
          <a:p>
            <a:pPr>
              <a:defRPr/>
            </a:pPr>
            <a:endParaRPr lang="en-US" dirty="0"/>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defRPr>
            </a:lvl1pPr>
          </a:lstStyle>
          <a:p>
            <a:pPr>
              <a:defRPr/>
            </a:pPr>
            <a:fld id="{7B686ACB-C68B-4F37-8413-03B1C33D20F7}" type="slidenum">
              <a:rPr lang="en-US"/>
              <a:pPr>
                <a:defRPr/>
              </a:pPr>
              <a:t>‹#›</a:t>
            </a:fld>
            <a:endParaRPr lang="en-US" dirty="0"/>
          </a:p>
        </p:txBody>
      </p:sp>
    </p:spTree>
    <p:extLst>
      <p:ext uri="{BB962C8B-B14F-4D97-AF65-F5344CB8AC3E}">
        <p14:creationId xmlns:p14="http://schemas.microsoft.com/office/powerpoint/2010/main" val="65421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2743200"/>
            <a:ext cx="4419600" cy="704850"/>
          </a:xfrm>
          <a:effectLst>
            <a:outerShdw dist="17961" dir="2700000" algn="ctr" rotWithShape="0">
              <a:schemeClr val="bg2"/>
            </a:outerShdw>
          </a:effectLst>
        </p:spPr>
        <p:txBody>
          <a:bodyPr/>
          <a:lstStyle>
            <a:lvl1pPr>
              <a:defRPr>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3400" y="3886200"/>
            <a:ext cx="4419600" cy="685800"/>
          </a:xfrm>
          <a:effectLst>
            <a:outerShdw dist="17961" dir="2700000" algn="ctr" rotWithShape="0">
              <a:schemeClr val="bg2"/>
            </a:outerShdw>
          </a:effectLst>
        </p:spPr>
        <p:txBody>
          <a:bodyPr/>
          <a:lstStyle>
            <a:lvl1pPr marL="0" indent="0">
              <a:buFontTx/>
              <a:buNone/>
              <a:defRPr sz="2800">
                <a:solidFill>
                  <a:schemeClr val="bg1"/>
                </a:solidFill>
              </a:defRPr>
            </a:lvl1pPr>
          </a:lstStyle>
          <a:p>
            <a:r>
              <a:rPr lang="en-US"/>
              <a:t>Click to edit Master subtitle style</a:t>
            </a:r>
          </a:p>
        </p:txBody>
      </p:sp>
    </p:spTree>
    <p:extLst>
      <p:ext uri="{BB962C8B-B14F-4D97-AF65-F5344CB8AC3E}">
        <p14:creationId xmlns:p14="http://schemas.microsoft.com/office/powerpoint/2010/main" val="407071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descr="Tbc Logo"/>
          <p:cNvPicPr>
            <a:picLocks noChangeAspect="1" noChangeArrowheads="1"/>
          </p:cNvPicPr>
          <p:nvPr userDrawn="1"/>
        </p:nvPicPr>
        <p:blipFill>
          <a:blip r:embed="rId2" cstate="print"/>
          <a:srcRect/>
          <a:stretch>
            <a:fillRect/>
          </a:stretch>
        </p:blipFill>
        <p:spPr bwMode="auto">
          <a:xfrm>
            <a:off x="80963" y="85725"/>
            <a:ext cx="1371600" cy="763588"/>
          </a:xfrm>
          <a:prstGeom prst="rect">
            <a:avLst/>
          </a:prstGeom>
          <a:noFill/>
          <a:ln w="9525">
            <a:noFill/>
            <a:miter lim="800000"/>
            <a:headEnd/>
            <a:tailEnd/>
          </a:ln>
        </p:spPr>
      </p:pic>
      <p:sp>
        <p:nvSpPr>
          <p:cNvPr id="5" name="Line 5"/>
          <p:cNvSpPr>
            <a:spLocks noChangeShapeType="1"/>
          </p:cNvSpPr>
          <p:nvPr userDrawn="1"/>
        </p:nvSpPr>
        <p:spPr bwMode="auto">
          <a:xfrm>
            <a:off x="1828800" y="838200"/>
            <a:ext cx="7239000" cy="0"/>
          </a:xfrm>
          <a:prstGeom prst="line">
            <a:avLst/>
          </a:prstGeom>
          <a:noFill/>
          <a:ln w="22225">
            <a:solidFill>
              <a:srgbClr val="333399"/>
            </a:solidFill>
            <a:round/>
            <a:headEnd/>
            <a:tailEnd/>
          </a:ln>
        </p:spPr>
        <p:txBody>
          <a:bodyPr wrap="none" anchor="ctr"/>
          <a:lstStyle/>
          <a:p>
            <a:pPr fontAlgn="base">
              <a:spcBef>
                <a:spcPct val="0"/>
              </a:spcBef>
              <a:spcAft>
                <a:spcPct val="0"/>
              </a:spcAft>
              <a:defRPr/>
            </a:pPr>
            <a:endParaRPr lang="en-US" sz="2400" dirty="0">
              <a:solidFill>
                <a:srgbClr val="4D4D4D"/>
              </a:solidFill>
              <a:latin typeface="Arial" pitchFamily="34" charset="0"/>
              <a:ea typeface="MS PGothic" pitchFamily="34" charset="-128"/>
              <a:cs typeface="Arial" pitchFamily="34" charset="0"/>
            </a:endParaRPr>
          </a:p>
        </p:txBody>
      </p:sp>
      <p:sp>
        <p:nvSpPr>
          <p:cNvPr id="2" name="Title 1"/>
          <p:cNvSpPr>
            <a:spLocks noGrp="1"/>
          </p:cNvSpPr>
          <p:nvPr>
            <p:ph type="title"/>
          </p:nvPr>
        </p:nvSpPr>
        <p:spPr>
          <a:xfrm>
            <a:off x="1828799" y="63798"/>
            <a:ext cx="7277993" cy="7159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3124200" y="6483350"/>
            <a:ext cx="2895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r>
              <a:rPr lang="en-US" dirty="0">
                <a:solidFill>
                  <a:srgbClr val="4D4D4D"/>
                </a:solidFill>
              </a:rPr>
              <a:t>IT Monthly Update</a:t>
            </a:r>
          </a:p>
        </p:txBody>
      </p:sp>
      <p:sp>
        <p:nvSpPr>
          <p:cNvPr id="7" name="Slide Number Placeholder 5"/>
          <p:cNvSpPr>
            <a:spLocks noGrp="1"/>
          </p:cNvSpPr>
          <p:nvPr>
            <p:ph type="sldNum" sz="quarter" idx="11"/>
          </p:nvPr>
        </p:nvSpPr>
        <p:spPr>
          <a:xfrm>
            <a:off x="6553200" y="6483350"/>
            <a:ext cx="2133600" cy="365125"/>
          </a:xfrm>
          <a:prstGeom prst="rect">
            <a:avLst/>
          </a:prstGeom>
        </p:spPr>
        <p:txBody>
          <a:bodyPr/>
          <a:lstStyle>
            <a:lvl1pPr algn="l">
              <a:defRPr sz="1600">
                <a:latin typeface="Arial" pitchFamily="34" charset="0"/>
                <a:ea typeface="MS PGothic" pitchFamily="34" charset="-128"/>
                <a:cs typeface="+mn-cs"/>
              </a:defRPr>
            </a:lvl1pPr>
          </a:lstStyle>
          <a:p>
            <a:pPr fontAlgn="base">
              <a:spcBef>
                <a:spcPct val="0"/>
              </a:spcBef>
              <a:spcAft>
                <a:spcPct val="0"/>
              </a:spcAft>
              <a:defRPr/>
            </a:pPr>
            <a:fld id="{520B978F-4BA7-48CA-97CD-88F444ADA712}" type="slidenum">
              <a:rPr lang="en-US">
                <a:solidFill>
                  <a:srgbClr val="4D4D4D"/>
                </a:solidFill>
              </a:rPr>
              <a:pPr fontAlgn="base">
                <a:spcBef>
                  <a:spcPct val="0"/>
                </a:spcBef>
                <a:spcAft>
                  <a:spcPct val="0"/>
                </a:spcAft>
                <a:defRPr/>
              </a:pPr>
              <a:t>‹#›</a:t>
            </a:fld>
            <a:endParaRPr lang="en-US" dirty="0">
              <a:solidFill>
                <a:srgbClr val="4D4D4D"/>
              </a:solidFill>
            </a:endParaRPr>
          </a:p>
        </p:txBody>
      </p:sp>
    </p:spTree>
    <p:extLst>
      <p:ext uri="{BB962C8B-B14F-4D97-AF65-F5344CB8AC3E}">
        <p14:creationId xmlns:p14="http://schemas.microsoft.com/office/powerpoint/2010/main" val="308401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0340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7.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8974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3476"/>
            <a:ext cx="8229600" cy="49226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txBox="1">
            <a:spLocks/>
          </p:cNvSpPr>
          <p:nvPr userDrawn="1"/>
        </p:nvSpPr>
        <p:spPr>
          <a:xfrm>
            <a:off x="459620" y="6418799"/>
            <a:ext cx="8224761" cy="439202"/>
          </a:xfrm>
          <a:prstGeom prst="rect">
            <a:avLst/>
          </a:prstGeom>
        </p:spPr>
        <p:txBody>
          <a:bodyPr/>
          <a:lstStyle>
            <a:defPPr>
              <a:defRPr lang="en-US"/>
            </a:defPPr>
            <a:lvl1pPr marL="0" algn="l" defTabSz="914400" rtl="0" eaLnBrk="1" latinLnBrk="0" hangingPunct="1">
              <a:defRPr sz="1800" b="1" kern="1200">
                <a:solidFill>
                  <a:srgbClr val="0054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tab pos="4003675" algn="ctr"/>
                <a:tab pos="8001000" algn="r"/>
                <a:tab pos="8158163" algn="r"/>
              </a:tabLst>
              <a:defRPr/>
            </a:pPr>
            <a:r>
              <a:rPr lang="en-US" sz="1200" b="0" dirty="0" smtClean="0">
                <a:solidFill>
                  <a:srgbClr val="0F4392"/>
                </a:solidFill>
                <a:latin typeface="Verdana"/>
                <a:cs typeface="Verdana"/>
              </a:rPr>
              <a:t>ppmprocessconsulting.com		1.888.998.0539		</a:t>
            </a:r>
          </a:p>
          <a:p>
            <a:pPr algn="ctr"/>
            <a:endParaRPr lang="en-US" sz="1200" dirty="0">
              <a:latin typeface="Verdana"/>
              <a:cs typeface="Verdana"/>
            </a:endParaRPr>
          </a:p>
        </p:txBody>
      </p:sp>
    </p:spTree>
    <p:extLst>
      <p:ext uri="{BB962C8B-B14F-4D97-AF65-F5344CB8AC3E}">
        <p14:creationId xmlns:p14="http://schemas.microsoft.com/office/powerpoint/2010/main" val="61486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rgbClr val="0F4392"/>
          </a:solidFill>
          <a:latin typeface="Verdana"/>
          <a:ea typeface="Verdana" pitchFamily="34" charset="0"/>
          <a:cs typeface="Verdana"/>
        </a:defRPr>
      </a:lvl1pPr>
    </p:titleStyle>
    <p:bodyStyle>
      <a:lvl1pPr marL="342900" indent="-342900" algn="l" defTabSz="914400" rtl="0" eaLnBrk="1" latinLnBrk="0" hangingPunct="1">
        <a:spcBef>
          <a:spcPct val="20000"/>
        </a:spcBef>
        <a:buFont typeface="Lucida Grande"/>
        <a:buChar char="●"/>
        <a:defRPr sz="2400" kern="1200">
          <a:solidFill>
            <a:srgbClr val="0F4392"/>
          </a:solidFill>
          <a:latin typeface="+mn-lt"/>
          <a:ea typeface="Verdana" pitchFamily="34" charset="0"/>
          <a:cs typeface="Century Gothic"/>
        </a:defRPr>
      </a:lvl1pPr>
      <a:lvl2pPr marL="742950" indent="-285750" algn="l" defTabSz="914400" rtl="0" eaLnBrk="1" latinLnBrk="0" hangingPunct="1">
        <a:spcBef>
          <a:spcPct val="20000"/>
        </a:spcBef>
        <a:buSzPct val="100000"/>
        <a:buFont typeface="Lucida Grande"/>
        <a:buChar char="○"/>
        <a:defRPr sz="2000" kern="1200">
          <a:solidFill>
            <a:srgbClr val="0F4392"/>
          </a:solidFill>
          <a:latin typeface="+mn-lt"/>
          <a:ea typeface="Verdana" pitchFamily="34" charset="0"/>
          <a:cs typeface="Century Gothic"/>
        </a:defRPr>
      </a:lvl2pPr>
      <a:lvl3pPr marL="1143000" indent="-228600" algn="l" defTabSz="914400" rtl="0" eaLnBrk="1" latinLnBrk="0" hangingPunct="1">
        <a:spcBef>
          <a:spcPct val="20000"/>
        </a:spcBef>
        <a:buFont typeface="Arial" pitchFamily="34" charset="0"/>
        <a:buChar char="•"/>
        <a:defRPr sz="1800" kern="1200">
          <a:solidFill>
            <a:srgbClr val="0F4392"/>
          </a:solidFill>
          <a:latin typeface="+mn-lt"/>
          <a:ea typeface="Verdana" pitchFamily="34" charset="0"/>
          <a:cs typeface="Century Gothic"/>
        </a:defRPr>
      </a:lvl3pPr>
      <a:lvl4pPr marL="1600200" indent="-228600" algn="l" defTabSz="914400" rtl="0" eaLnBrk="1" latinLnBrk="0" hangingPunct="1">
        <a:spcBef>
          <a:spcPct val="20000"/>
        </a:spcBef>
        <a:buFont typeface="Wingdings" charset="2"/>
        <a:buChar char="§"/>
        <a:defRPr sz="1600" kern="1200">
          <a:solidFill>
            <a:srgbClr val="0F4392"/>
          </a:solidFill>
          <a:latin typeface="+mn-lt"/>
          <a:ea typeface="Verdana" pitchFamily="34" charset="0"/>
          <a:cs typeface="Century Gothic"/>
        </a:defRPr>
      </a:lvl4pPr>
      <a:lvl5pPr marL="2057400" indent="-228600" algn="l" defTabSz="914400" rtl="0" eaLnBrk="1" latinLnBrk="0" hangingPunct="1">
        <a:spcBef>
          <a:spcPct val="20000"/>
        </a:spcBef>
        <a:buFont typeface="Arial" pitchFamily="34" charset="0"/>
        <a:buChar char="»"/>
        <a:defRPr sz="1400" kern="1200">
          <a:solidFill>
            <a:srgbClr val="0F4392"/>
          </a:solidFill>
          <a:latin typeface="+mn-lt"/>
          <a:ea typeface="Verdana" pitchFamily="34" charset="0"/>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71663" y="112713"/>
            <a:ext cx="7261225"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49363"/>
            <a:ext cx="68580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9687115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eaLnBrk="0" fontAlgn="base" hangingPunct="0">
        <a:spcBef>
          <a:spcPct val="0"/>
        </a:spcBef>
        <a:spcAft>
          <a:spcPct val="0"/>
        </a:spcAft>
        <a:defRPr sz="4400">
          <a:solidFill>
            <a:schemeClr val="bg2"/>
          </a:solidFill>
          <a:latin typeface="+mj-lt"/>
          <a:ea typeface="ＭＳ Ｐゴシック" charset="-128"/>
          <a:cs typeface="ＭＳ Ｐゴシック"/>
        </a:defRPr>
      </a:lvl1pPr>
      <a:lvl2pPr algn="l" rtl="0" eaLnBrk="0" fontAlgn="base" hangingPunct="0">
        <a:spcBef>
          <a:spcPct val="0"/>
        </a:spcBef>
        <a:spcAft>
          <a:spcPct val="0"/>
        </a:spcAft>
        <a:defRPr sz="4400">
          <a:solidFill>
            <a:schemeClr val="bg2"/>
          </a:solidFill>
          <a:latin typeface="Microsoft Sans Serif" pitchFamily="34" charset="0"/>
          <a:ea typeface="ＭＳ Ｐゴシック" charset="-128"/>
          <a:cs typeface="ＭＳ Ｐゴシック"/>
        </a:defRPr>
      </a:lvl2pPr>
      <a:lvl3pPr algn="l" rtl="0" eaLnBrk="0" fontAlgn="base" hangingPunct="0">
        <a:spcBef>
          <a:spcPct val="0"/>
        </a:spcBef>
        <a:spcAft>
          <a:spcPct val="0"/>
        </a:spcAft>
        <a:defRPr sz="4400">
          <a:solidFill>
            <a:schemeClr val="bg2"/>
          </a:solidFill>
          <a:latin typeface="Microsoft Sans Serif" pitchFamily="34" charset="0"/>
          <a:ea typeface="ＭＳ Ｐゴシック" charset="-128"/>
          <a:cs typeface="ＭＳ Ｐゴシック"/>
        </a:defRPr>
      </a:lvl3pPr>
      <a:lvl4pPr algn="l" rtl="0" eaLnBrk="0" fontAlgn="base" hangingPunct="0">
        <a:spcBef>
          <a:spcPct val="0"/>
        </a:spcBef>
        <a:spcAft>
          <a:spcPct val="0"/>
        </a:spcAft>
        <a:defRPr sz="4400">
          <a:solidFill>
            <a:schemeClr val="bg2"/>
          </a:solidFill>
          <a:latin typeface="Microsoft Sans Serif" pitchFamily="34" charset="0"/>
          <a:ea typeface="ＭＳ Ｐゴシック" charset="-128"/>
          <a:cs typeface="ＭＳ Ｐゴシック"/>
        </a:defRPr>
      </a:lvl4pPr>
      <a:lvl5pPr algn="l" rtl="0" eaLnBrk="0" fontAlgn="base" hangingPunct="0">
        <a:spcBef>
          <a:spcPct val="0"/>
        </a:spcBef>
        <a:spcAft>
          <a:spcPct val="0"/>
        </a:spcAft>
        <a:defRPr sz="4400">
          <a:solidFill>
            <a:schemeClr val="bg2"/>
          </a:solidFill>
          <a:latin typeface="Microsoft Sans Serif" pitchFamily="34" charset="0"/>
          <a:ea typeface="ＭＳ Ｐゴシック" charset="-128"/>
          <a:cs typeface="ＭＳ Ｐゴシック"/>
        </a:defRPr>
      </a:lvl5pPr>
      <a:lvl6pPr marL="457200" algn="l" rtl="0" fontAlgn="base">
        <a:spcBef>
          <a:spcPct val="0"/>
        </a:spcBef>
        <a:spcAft>
          <a:spcPct val="0"/>
        </a:spcAft>
        <a:defRPr sz="4400">
          <a:solidFill>
            <a:schemeClr val="bg2"/>
          </a:solidFill>
          <a:latin typeface="Microsoft Sans Serif" pitchFamily="34" charset="0"/>
        </a:defRPr>
      </a:lvl6pPr>
      <a:lvl7pPr marL="914400" algn="l" rtl="0" fontAlgn="base">
        <a:spcBef>
          <a:spcPct val="0"/>
        </a:spcBef>
        <a:spcAft>
          <a:spcPct val="0"/>
        </a:spcAft>
        <a:defRPr sz="4400">
          <a:solidFill>
            <a:schemeClr val="bg2"/>
          </a:solidFill>
          <a:latin typeface="Microsoft Sans Serif" pitchFamily="34" charset="0"/>
        </a:defRPr>
      </a:lvl7pPr>
      <a:lvl8pPr marL="1371600" algn="l" rtl="0" fontAlgn="base">
        <a:spcBef>
          <a:spcPct val="0"/>
        </a:spcBef>
        <a:spcAft>
          <a:spcPct val="0"/>
        </a:spcAft>
        <a:defRPr sz="4400">
          <a:solidFill>
            <a:schemeClr val="bg2"/>
          </a:solidFill>
          <a:latin typeface="Microsoft Sans Serif" pitchFamily="34" charset="0"/>
        </a:defRPr>
      </a:lvl8pPr>
      <a:lvl9pPr marL="1828800" algn="l" rtl="0" fontAlgn="base">
        <a:spcBef>
          <a:spcPct val="0"/>
        </a:spcBef>
        <a:spcAft>
          <a:spcPct val="0"/>
        </a:spcAft>
        <a:defRPr sz="4400">
          <a:solidFill>
            <a:schemeClr val="bg2"/>
          </a:solidFill>
          <a:latin typeface="Microsoft Sans Serif" pitchFamily="34" charset="0"/>
        </a:defRPr>
      </a:lvl9pPr>
    </p:titleStyle>
    <p:bodyStyle>
      <a:lvl1pPr marL="342900" indent="-342900" algn="l" rtl="0" eaLnBrk="0" fontAlgn="base" hangingPunct="0">
        <a:spcBef>
          <a:spcPct val="20000"/>
        </a:spcBef>
        <a:spcAft>
          <a:spcPct val="0"/>
        </a:spcAft>
        <a:buChar char="•"/>
        <a:defRPr sz="3200">
          <a:solidFill>
            <a:schemeClr val="tx2"/>
          </a:solidFill>
          <a:latin typeface="+mn-lt"/>
          <a:ea typeface="ＭＳ Ｐゴシック" charset="-128"/>
          <a:cs typeface="ＭＳ Ｐゴシック"/>
        </a:defRPr>
      </a:lvl1pPr>
      <a:lvl2pPr marL="742950" indent="-285750" algn="l" rtl="0" eaLnBrk="0" fontAlgn="base" hangingPunct="0">
        <a:spcBef>
          <a:spcPct val="20000"/>
        </a:spcBef>
        <a:spcAft>
          <a:spcPct val="0"/>
        </a:spcAft>
        <a:buChar char="–"/>
        <a:defRPr sz="2800">
          <a:solidFill>
            <a:schemeClr val="tx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cYYyHChnhdbvKM&amp;tbnid=IIdnAqCySD2uCM:&amp;ved=0CAUQjRw&amp;url=http://www.building4business.com.au/ppp.html&amp;ei=YaACU-LPCoTvkQfPuIHIAg&amp;bvm=bv.61535280,d.eW0&amp;psig=AFQjCNElv6mYxo1dcxQamHBU9hokbP5XpA&amp;ust=1392767399309676"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cYYyHChnhdbvKM&amp;tbnid=IIdnAqCySD2uCM:&amp;ved=0CAUQjRw&amp;url=http://www.building4business.com.au/ppp.html&amp;ei=YaACU-LPCoTvkQfPuIHIAg&amp;bvm=bv.61535280,d.eW0&amp;psig=AFQjCNElv6mYxo1dcxQamHBU9hokbP5XpA&amp;ust=1392767399309676"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www.ppcg.net/"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066800"/>
            <a:ext cx="3666872" cy="1470025"/>
          </a:xfrm>
        </p:spPr>
        <p:txBody>
          <a:bodyPr/>
          <a:lstStyle/>
          <a:p>
            <a:r>
              <a:rPr lang="en-US" dirty="0" smtClean="0">
                <a:latin typeface="+mn-lt"/>
              </a:rPr>
              <a:t>Rego University</a:t>
            </a:r>
            <a:endParaRPr lang="en-US" dirty="0">
              <a:latin typeface="+mn-lt"/>
            </a:endParaRPr>
          </a:p>
        </p:txBody>
      </p:sp>
      <p:sp>
        <p:nvSpPr>
          <p:cNvPr id="5" name="Subtitle 2"/>
          <p:cNvSpPr>
            <a:spLocks noGrp="1"/>
          </p:cNvSpPr>
          <p:nvPr>
            <p:ph type="subTitle" idx="1"/>
          </p:nvPr>
        </p:nvSpPr>
        <p:spPr>
          <a:xfrm>
            <a:off x="147170" y="3606800"/>
            <a:ext cx="8857129" cy="566366"/>
          </a:xfrm>
        </p:spPr>
        <p:txBody>
          <a:bodyPr>
            <a:noAutofit/>
          </a:bodyPr>
          <a:lstStyle>
            <a:lvl1pPr marL="0" indent="0" algn="ctr">
              <a:buNone/>
              <a:defRPr sz="2800" b="0" i="1">
                <a:solidFill>
                  <a:schemeClr val="bg1"/>
                </a:solidFill>
                <a:latin typeface="+mn-lt"/>
                <a:ea typeface="Verdana" pitchFamily="34" charset="0"/>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Improved PPM Process Maturity</a:t>
            </a:r>
          </a:p>
        </p:txBody>
      </p:sp>
    </p:spTree>
    <p:extLst>
      <p:ext uri="{BB962C8B-B14F-4D97-AF65-F5344CB8AC3E}">
        <p14:creationId xmlns:p14="http://schemas.microsoft.com/office/powerpoint/2010/main" val="32225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u="sng" dirty="0" smtClean="0"/>
              <a:t>2003</a:t>
            </a:r>
          </a:p>
          <a:p>
            <a:r>
              <a:rPr lang="en-US" dirty="0"/>
              <a:t>G</a:t>
            </a:r>
            <a:r>
              <a:rPr lang="en-US" dirty="0" smtClean="0"/>
              <a:t>etting </a:t>
            </a:r>
            <a:r>
              <a:rPr lang="en-US" dirty="0"/>
              <a:t>accurate information on </a:t>
            </a:r>
            <a:r>
              <a:rPr lang="en-US" dirty="0" smtClean="0"/>
              <a:t>projects</a:t>
            </a:r>
          </a:p>
          <a:p>
            <a:r>
              <a:rPr lang="en-US" dirty="0" smtClean="0"/>
              <a:t>Lack </a:t>
            </a:r>
            <a:r>
              <a:rPr lang="en-US" dirty="0"/>
              <a:t>of information on </a:t>
            </a:r>
            <a:r>
              <a:rPr lang="en-US" dirty="0" smtClean="0"/>
              <a:t>resources</a:t>
            </a:r>
          </a:p>
          <a:p>
            <a:r>
              <a:rPr lang="en-US" dirty="0"/>
              <a:t>L</a:t>
            </a:r>
            <a:r>
              <a:rPr lang="en-US" dirty="0" smtClean="0"/>
              <a:t>ack </a:t>
            </a:r>
            <a:r>
              <a:rPr lang="en-US" dirty="0"/>
              <a:t>of broad organizational </a:t>
            </a:r>
            <a:r>
              <a:rPr lang="en-US" dirty="0" smtClean="0"/>
              <a:t>support</a:t>
            </a:r>
          </a:p>
          <a:p>
            <a:endParaRPr lang="en-US" dirty="0"/>
          </a:p>
        </p:txBody>
      </p:sp>
      <p:sp>
        <p:nvSpPr>
          <p:cNvPr id="3" name="Content Placeholder 2"/>
          <p:cNvSpPr>
            <a:spLocks noGrp="1"/>
          </p:cNvSpPr>
          <p:nvPr>
            <p:ph sz="half" idx="2"/>
          </p:nvPr>
        </p:nvSpPr>
        <p:spPr/>
        <p:txBody>
          <a:bodyPr>
            <a:normAutofit/>
          </a:bodyPr>
          <a:lstStyle/>
          <a:p>
            <a:pPr marL="0" indent="0">
              <a:buNone/>
            </a:pPr>
            <a:r>
              <a:rPr lang="en-US" u="sng" dirty="0" smtClean="0"/>
              <a:t>2013</a:t>
            </a:r>
          </a:p>
          <a:p>
            <a:r>
              <a:rPr lang="en-US" dirty="0"/>
              <a:t>Organization has a silo mentality - 49% </a:t>
            </a:r>
          </a:p>
          <a:p>
            <a:r>
              <a:rPr lang="en-US" dirty="0"/>
              <a:t>Assuring the consistent application of defined processes - 44% </a:t>
            </a:r>
          </a:p>
          <a:p>
            <a:r>
              <a:rPr lang="en-US" dirty="0"/>
              <a:t>Getting reliable and accurate information on projects - 42% </a:t>
            </a:r>
          </a:p>
        </p:txBody>
      </p:sp>
      <p:sp>
        <p:nvSpPr>
          <p:cNvPr id="4" name="Title 3"/>
          <p:cNvSpPr>
            <a:spLocks noGrp="1"/>
          </p:cNvSpPr>
          <p:nvPr>
            <p:ph type="title"/>
          </p:nvPr>
        </p:nvSpPr>
        <p:spPr/>
        <p:txBody>
          <a:bodyPr>
            <a:normAutofit/>
          </a:bodyPr>
          <a:lstStyle/>
          <a:p>
            <a:r>
              <a:rPr lang="en-US" dirty="0" smtClean="0">
                <a:latin typeface="Calibri" panose="020F0502020204030204" pitchFamily="34" charset="0"/>
              </a:rPr>
              <a:t>State of PPM Research -Top Challenges</a:t>
            </a:r>
            <a:endParaRPr lang="en-US" dirty="0">
              <a:latin typeface="Calibri" panose="020F0502020204030204" pitchFamily="34" charset="0"/>
            </a:endParaRPr>
          </a:p>
        </p:txBody>
      </p:sp>
    </p:spTree>
    <p:extLst>
      <p:ext uri="{BB962C8B-B14F-4D97-AF65-F5344CB8AC3E}">
        <p14:creationId xmlns:p14="http://schemas.microsoft.com/office/powerpoint/2010/main" val="2230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State of PPM Research – Top Challenges </a:t>
            </a:r>
            <a:endParaRPr lang="en-US" dirty="0">
              <a:latin typeface="Calibri" panose="020F0502020204030204" pitchFamily="34" charset="0"/>
            </a:endParaRPr>
          </a:p>
        </p:txBody>
      </p:sp>
      <p:sp>
        <p:nvSpPr>
          <p:cNvPr id="3" name="Rectangle 2"/>
          <p:cNvSpPr/>
          <p:nvPr/>
        </p:nvSpPr>
        <p:spPr>
          <a:xfrm>
            <a:off x="781877" y="1179443"/>
            <a:ext cx="7991062" cy="2369880"/>
          </a:xfrm>
          <a:prstGeom prst="rect">
            <a:avLst/>
          </a:prstGeom>
        </p:spPr>
        <p:txBody>
          <a:bodyPr wrap="square">
            <a:spAutoFit/>
          </a:bodyPr>
          <a:lstStyle/>
          <a:p>
            <a:r>
              <a:rPr lang="en-US" sz="3200" dirty="0" smtClean="0">
                <a:solidFill>
                  <a:srgbClr val="0055A4"/>
                </a:solidFill>
              </a:rPr>
              <a:t>Where trends are we seeing to address top challenges?</a:t>
            </a:r>
          </a:p>
          <a:p>
            <a:pPr marL="914400" lvl="1" indent="-457200">
              <a:buFont typeface="Arial" panose="020B0604020202020204" pitchFamily="34" charset="0"/>
              <a:buChar char="•"/>
            </a:pPr>
            <a:r>
              <a:rPr lang="en-US" sz="2800" dirty="0" smtClean="0">
                <a:solidFill>
                  <a:srgbClr val="0055A4"/>
                </a:solidFill>
              </a:rPr>
              <a:t>Training</a:t>
            </a:r>
          </a:p>
          <a:p>
            <a:pPr marL="914400" lvl="1" indent="-457200">
              <a:buFont typeface="Arial" panose="020B0604020202020204" pitchFamily="34" charset="0"/>
              <a:buChar char="•"/>
            </a:pPr>
            <a:r>
              <a:rPr lang="en-US" sz="2800" dirty="0" smtClean="0">
                <a:solidFill>
                  <a:srgbClr val="0055A4"/>
                </a:solidFill>
              </a:rPr>
              <a:t>Help from the Outside</a:t>
            </a:r>
          </a:p>
          <a:p>
            <a:pPr marL="914400" lvl="1" indent="-457200">
              <a:buFont typeface="Arial" panose="020B0604020202020204" pitchFamily="34" charset="0"/>
              <a:buChar char="•"/>
            </a:pPr>
            <a:r>
              <a:rPr lang="en-US" sz="2800" dirty="0" smtClean="0">
                <a:solidFill>
                  <a:srgbClr val="0055A4"/>
                </a:solidFill>
              </a:rPr>
              <a:t>Technology</a:t>
            </a:r>
            <a:endParaRPr lang="en-US" sz="2800" dirty="0">
              <a:solidFill>
                <a:srgbClr val="0055A4"/>
              </a:solidFill>
            </a:endParaRPr>
          </a:p>
        </p:txBody>
      </p:sp>
    </p:spTree>
    <p:extLst>
      <p:ext uri="{BB962C8B-B14F-4D97-AF65-F5344CB8AC3E}">
        <p14:creationId xmlns:p14="http://schemas.microsoft.com/office/powerpoint/2010/main" val="22854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UnderlyingChallenges-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508125"/>
            <a:ext cx="4241800" cy="4508500"/>
          </a:xfrm>
          <a:prstGeom prst="rect">
            <a:avLst/>
          </a:prstGeom>
          <a:noFill/>
          <a:extLst>
            <a:ext uri="{909E8E84-426E-40DD-AFC4-6F175D3DCCD1}">
              <a14:hiddenFill xmlns:a14="http://schemas.microsoft.com/office/drawing/2010/main">
                <a:solidFill>
                  <a:srgbClr val="FFFFFF"/>
                </a:solidFill>
              </a14:hiddenFill>
            </a:ext>
          </a:extLst>
        </p:spPr>
      </p:pic>
      <p:pic>
        <p:nvPicPr>
          <p:cNvPr id="211971" name="Picture 3" descr="UnderlyingChallenges-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200" y="1508125"/>
            <a:ext cx="4241800" cy="4508500"/>
          </a:xfrm>
          <a:prstGeom prst="rect">
            <a:avLst/>
          </a:prstGeom>
          <a:noFill/>
          <a:extLst>
            <a:ext uri="{909E8E84-426E-40DD-AFC4-6F175D3DCCD1}">
              <a14:hiddenFill xmlns:a14="http://schemas.microsoft.com/office/drawing/2010/main">
                <a:solidFill>
                  <a:srgbClr val="FFFFFF"/>
                </a:solidFill>
              </a14:hiddenFill>
            </a:ext>
          </a:extLst>
        </p:spPr>
      </p:pic>
      <p:sp>
        <p:nvSpPr>
          <p:cNvPr id="211972" name="Rectangle 4"/>
          <p:cNvSpPr>
            <a:spLocks noGrp="1" noChangeArrowheads="1"/>
          </p:cNvSpPr>
          <p:nvPr>
            <p:ph type="title"/>
          </p:nvPr>
        </p:nvSpPr>
        <p:spPr/>
        <p:txBody>
          <a:bodyPr>
            <a:normAutofit fontScale="90000"/>
          </a:bodyPr>
          <a:lstStyle/>
          <a:p>
            <a:r>
              <a:rPr lang="en-US" altLang="en-US" dirty="0" smtClean="0">
                <a:latin typeface="Calibri" panose="020F0502020204030204" pitchFamily="34" charset="0"/>
              </a:rPr>
              <a:t>Addressing These Challenges:</a:t>
            </a:r>
            <a:br>
              <a:rPr lang="en-US" altLang="en-US" dirty="0" smtClean="0">
                <a:latin typeface="Calibri" panose="020F0502020204030204" pitchFamily="34" charset="0"/>
              </a:rPr>
            </a:br>
            <a:r>
              <a:rPr lang="en-US" altLang="en-US" sz="2800" i="1" dirty="0" smtClean="0">
                <a:latin typeface="Calibri" panose="020F0502020204030204" pitchFamily="34" charset="0"/>
              </a:rPr>
              <a:t>Improving Engagement and Efficiency</a:t>
            </a:r>
            <a:endParaRPr lang="en-US" altLang="en-US" sz="2800" i="1" dirty="0">
              <a:latin typeface="Calibri" panose="020F0502020204030204" pitchFamily="34" charset="0"/>
            </a:endParaRPr>
          </a:p>
        </p:txBody>
      </p:sp>
      <p:sp>
        <p:nvSpPr>
          <p:cNvPr id="211973" name="Text Box 5"/>
          <p:cNvSpPr txBox="1">
            <a:spLocks noChangeArrowheads="1"/>
          </p:cNvSpPr>
          <p:nvPr/>
        </p:nvSpPr>
        <p:spPr bwMode="auto">
          <a:xfrm>
            <a:off x="820738" y="1682750"/>
            <a:ext cx="3657600" cy="7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en-US" sz="2400" b="1" dirty="0">
                <a:solidFill>
                  <a:srgbClr val="0055A4"/>
                </a:solidFill>
                <a:latin typeface="Arial" charset="0"/>
              </a:rPr>
              <a:t>What is Engagement?</a:t>
            </a:r>
          </a:p>
          <a:p>
            <a:pPr eaLnBrk="0" hangingPunct="0">
              <a:lnSpc>
                <a:spcPct val="90000"/>
              </a:lnSpc>
            </a:pPr>
            <a:r>
              <a:rPr lang="en-US" altLang="en-US" sz="2200" dirty="0">
                <a:solidFill>
                  <a:srgbClr val="0055A4"/>
                </a:solidFill>
                <a:latin typeface="Arial" charset="0"/>
              </a:rPr>
              <a:t>Doing the Right Things</a:t>
            </a:r>
          </a:p>
        </p:txBody>
      </p:sp>
      <p:sp>
        <p:nvSpPr>
          <p:cNvPr id="211974" name="Rectangle 6"/>
          <p:cNvSpPr>
            <a:spLocks noChangeArrowheads="1"/>
          </p:cNvSpPr>
          <p:nvPr/>
        </p:nvSpPr>
        <p:spPr bwMode="auto">
          <a:xfrm>
            <a:off x="820738" y="2746375"/>
            <a:ext cx="351155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0000"/>
              </a:spcBef>
              <a:spcAft>
                <a:spcPct val="25000"/>
              </a:spcAft>
              <a:buSzPct val="60000"/>
              <a:buBlip>
                <a:blip r:embed="rId4"/>
              </a:buBlip>
              <a:defRPr sz="2800" b="1">
                <a:solidFill>
                  <a:schemeClr val="tx1"/>
                </a:solidFill>
                <a:latin typeface="Arial" charset="0"/>
              </a:defRPr>
            </a:lvl1pPr>
            <a:lvl2pPr marL="746125" indent="-228600">
              <a:lnSpc>
                <a:spcPct val="90000"/>
              </a:lnSpc>
              <a:spcBef>
                <a:spcPct val="20000"/>
              </a:spcBef>
              <a:spcAft>
                <a:spcPct val="25000"/>
              </a:spcAft>
              <a:buSzPct val="60000"/>
              <a:buBlip>
                <a:blip r:embed="rId4"/>
              </a:buBlip>
              <a:defRPr sz="2400" b="1">
                <a:solidFill>
                  <a:schemeClr val="tx1"/>
                </a:solidFill>
                <a:latin typeface="Arial" charset="0"/>
              </a:defRPr>
            </a:lvl2pPr>
            <a:lvl3pPr marL="1089025" indent="-228600">
              <a:lnSpc>
                <a:spcPct val="90000"/>
              </a:lnSpc>
              <a:spcBef>
                <a:spcPct val="20000"/>
              </a:spcBef>
              <a:spcAft>
                <a:spcPct val="25000"/>
              </a:spcAft>
              <a:buSzPct val="60000"/>
              <a:buBlip>
                <a:blip r:embed="rId4"/>
              </a:buBlip>
              <a:defRPr sz="2000" b="1">
                <a:solidFill>
                  <a:schemeClr val="tx1"/>
                </a:solidFill>
                <a:latin typeface="Arial" charset="0"/>
              </a:defRPr>
            </a:lvl3pPr>
            <a:lvl4pPr marL="1431925" indent="-228600">
              <a:lnSpc>
                <a:spcPct val="90000"/>
              </a:lnSpc>
              <a:spcBef>
                <a:spcPct val="20000"/>
              </a:spcBef>
              <a:spcAft>
                <a:spcPct val="25000"/>
              </a:spcAft>
              <a:buSzPct val="60000"/>
              <a:buBlip>
                <a:blip r:embed="rId4"/>
              </a:buBlip>
              <a:defRPr sz="1600" b="1">
                <a:solidFill>
                  <a:schemeClr val="tx1"/>
                </a:solidFill>
                <a:latin typeface="Arial" charset="0"/>
              </a:defRPr>
            </a:lvl4pPr>
            <a:lvl5pPr marL="1774825" indent="-228600">
              <a:lnSpc>
                <a:spcPct val="90000"/>
              </a:lnSpc>
              <a:spcBef>
                <a:spcPct val="20000"/>
              </a:spcBef>
              <a:spcAft>
                <a:spcPct val="25000"/>
              </a:spcAft>
              <a:buSzPct val="60000"/>
              <a:buBlip>
                <a:blip r:embed="rId4"/>
              </a:buBlip>
              <a:defRPr sz="1600" b="1">
                <a:solidFill>
                  <a:schemeClr val="tx1"/>
                </a:solidFill>
                <a:latin typeface="Arial" charset="0"/>
              </a:defRPr>
            </a:lvl5pPr>
            <a:lvl6pPr marL="2232025" indent="-228600" fontAlgn="base">
              <a:lnSpc>
                <a:spcPct val="90000"/>
              </a:lnSpc>
              <a:spcBef>
                <a:spcPct val="20000"/>
              </a:spcBef>
              <a:spcAft>
                <a:spcPct val="25000"/>
              </a:spcAft>
              <a:buSzPct val="60000"/>
              <a:buBlip>
                <a:blip r:embed="rId4"/>
              </a:buBlip>
              <a:defRPr sz="1600" b="1">
                <a:solidFill>
                  <a:schemeClr val="tx1"/>
                </a:solidFill>
                <a:latin typeface="Arial" charset="0"/>
              </a:defRPr>
            </a:lvl6pPr>
            <a:lvl7pPr marL="2689225" indent="-228600" fontAlgn="base">
              <a:lnSpc>
                <a:spcPct val="90000"/>
              </a:lnSpc>
              <a:spcBef>
                <a:spcPct val="20000"/>
              </a:spcBef>
              <a:spcAft>
                <a:spcPct val="25000"/>
              </a:spcAft>
              <a:buSzPct val="60000"/>
              <a:buBlip>
                <a:blip r:embed="rId4"/>
              </a:buBlip>
              <a:defRPr sz="1600" b="1">
                <a:solidFill>
                  <a:schemeClr val="tx1"/>
                </a:solidFill>
                <a:latin typeface="Arial" charset="0"/>
              </a:defRPr>
            </a:lvl7pPr>
            <a:lvl8pPr marL="3146425" indent="-228600" fontAlgn="base">
              <a:lnSpc>
                <a:spcPct val="90000"/>
              </a:lnSpc>
              <a:spcBef>
                <a:spcPct val="20000"/>
              </a:spcBef>
              <a:spcAft>
                <a:spcPct val="25000"/>
              </a:spcAft>
              <a:buSzPct val="60000"/>
              <a:buBlip>
                <a:blip r:embed="rId4"/>
              </a:buBlip>
              <a:defRPr sz="1600" b="1">
                <a:solidFill>
                  <a:schemeClr val="tx1"/>
                </a:solidFill>
                <a:latin typeface="Arial" charset="0"/>
              </a:defRPr>
            </a:lvl8pPr>
            <a:lvl9pPr marL="3603625" indent="-228600" fontAlgn="base">
              <a:lnSpc>
                <a:spcPct val="90000"/>
              </a:lnSpc>
              <a:spcBef>
                <a:spcPct val="20000"/>
              </a:spcBef>
              <a:spcAft>
                <a:spcPct val="25000"/>
              </a:spcAft>
              <a:buSzPct val="60000"/>
              <a:buBlip>
                <a:blip r:embed="rId4"/>
              </a:buBlip>
              <a:defRPr sz="1600" b="1">
                <a:solidFill>
                  <a:schemeClr val="tx1"/>
                </a:solidFill>
                <a:latin typeface="Arial" charset="0"/>
              </a:defRPr>
            </a:lvl9pPr>
          </a:lstStyle>
          <a:p>
            <a:pPr>
              <a:lnSpc>
                <a:spcPct val="95000"/>
              </a:lnSpc>
              <a:buFontTx/>
              <a:buNone/>
            </a:pPr>
            <a:r>
              <a:rPr lang="en-US" altLang="en-US" sz="2400" dirty="0"/>
              <a:t>IT’s ability to partner with the business to maintain alignment and </a:t>
            </a:r>
            <a:r>
              <a:rPr lang="en-US" altLang="en-US" sz="2400" dirty="0">
                <a:solidFill>
                  <a:srgbClr val="0055A4"/>
                </a:solidFill>
              </a:rPr>
              <a:t>maximize return </a:t>
            </a:r>
            <a:r>
              <a:rPr lang="en-US" altLang="en-US" sz="2400" dirty="0"/>
              <a:t>from IT investments</a:t>
            </a:r>
          </a:p>
        </p:txBody>
      </p:sp>
      <p:sp>
        <p:nvSpPr>
          <p:cNvPr id="211975" name="Text Box 7"/>
          <p:cNvSpPr txBox="1">
            <a:spLocks noChangeArrowheads="1"/>
          </p:cNvSpPr>
          <p:nvPr/>
        </p:nvSpPr>
        <p:spPr bwMode="auto">
          <a:xfrm>
            <a:off x="5035550" y="1682750"/>
            <a:ext cx="3657600" cy="72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en-US" sz="2400" b="1" dirty="0">
                <a:solidFill>
                  <a:srgbClr val="0055A4"/>
                </a:solidFill>
                <a:latin typeface="Arial" charset="0"/>
              </a:rPr>
              <a:t>What is Efficiency?</a:t>
            </a:r>
          </a:p>
          <a:p>
            <a:pPr eaLnBrk="0" hangingPunct="0">
              <a:lnSpc>
                <a:spcPct val="90000"/>
              </a:lnSpc>
            </a:pPr>
            <a:r>
              <a:rPr lang="en-US" altLang="en-US" sz="2200" dirty="0">
                <a:solidFill>
                  <a:srgbClr val="0055A4"/>
                </a:solidFill>
                <a:latin typeface="Arial" charset="0"/>
              </a:rPr>
              <a:t>Doing Things Right</a:t>
            </a:r>
          </a:p>
        </p:txBody>
      </p:sp>
      <p:sp>
        <p:nvSpPr>
          <p:cNvPr id="211976" name="Rectangle 8"/>
          <p:cNvSpPr>
            <a:spLocks noChangeArrowheads="1"/>
          </p:cNvSpPr>
          <p:nvPr/>
        </p:nvSpPr>
        <p:spPr bwMode="auto">
          <a:xfrm>
            <a:off x="5035550" y="2746375"/>
            <a:ext cx="351155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ct val="20000"/>
              </a:spcBef>
              <a:spcAft>
                <a:spcPct val="25000"/>
              </a:spcAft>
              <a:buSzPct val="60000"/>
              <a:buBlip>
                <a:blip r:embed="rId4"/>
              </a:buBlip>
              <a:defRPr sz="2800" b="1">
                <a:solidFill>
                  <a:schemeClr val="tx1"/>
                </a:solidFill>
                <a:latin typeface="Arial" charset="0"/>
              </a:defRPr>
            </a:lvl1pPr>
            <a:lvl2pPr marL="746125" indent="-228600">
              <a:lnSpc>
                <a:spcPct val="90000"/>
              </a:lnSpc>
              <a:spcBef>
                <a:spcPct val="20000"/>
              </a:spcBef>
              <a:spcAft>
                <a:spcPct val="25000"/>
              </a:spcAft>
              <a:buSzPct val="60000"/>
              <a:buBlip>
                <a:blip r:embed="rId4"/>
              </a:buBlip>
              <a:defRPr sz="2400" b="1">
                <a:solidFill>
                  <a:schemeClr val="tx1"/>
                </a:solidFill>
                <a:latin typeface="Arial" charset="0"/>
              </a:defRPr>
            </a:lvl2pPr>
            <a:lvl3pPr marL="1089025" indent="-228600">
              <a:lnSpc>
                <a:spcPct val="90000"/>
              </a:lnSpc>
              <a:spcBef>
                <a:spcPct val="20000"/>
              </a:spcBef>
              <a:spcAft>
                <a:spcPct val="25000"/>
              </a:spcAft>
              <a:buSzPct val="60000"/>
              <a:buBlip>
                <a:blip r:embed="rId4"/>
              </a:buBlip>
              <a:defRPr sz="2000" b="1">
                <a:solidFill>
                  <a:schemeClr val="tx1"/>
                </a:solidFill>
                <a:latin typeface="Arial" charset="0"/>
              </a:defRPr>
            </a:lvl3pPr>
            <a:lvl4pPr marL="1431925" indent="-228600">
              <a:lnSpc>
                <a:spcPct val="90000"/>
              </a:lnSpc>
              <a:spcBef>
                <a:spcPct val="20000"/>
              </a:spcBef>
              <a:spcAft>
                <a:spcPct val="25000"/>
              </a:spcAft>
              <a:buSzPct val="60000"/>
              <a:buBlip>
                <a:blip r:embed="rId4"/>
              </a:buBlip>
              <a:defRPr sz="1600" b="1">
                <a:solidFill>
                  <a:schemeClr val="tx1"/>
                </a:solidFill>
                <a:latin typeface="Arial" charset="0"/>
              </a:defRPr>
            </a:lvl4pPr>
            <a:lvl5pPr marL="1774825" indent="-228600">
              <a:lnSpc>
                <a:spcPct val="90000"/>
              </a:lnSpc>
              <a:spcBef>
                <a:spcPct val="20000"/>
              </a:spcBef>
              <a:spcAft>
                <a:spcPct val="25000"/>
              </a:spcAft>
              <a:buSzPct val="60000"/>
              <a:buBlip>
                <a:blip r:embed="rId4"/>
              </a:buBlip>
              <a:defRPr sz="1600" b="1">
                <a:solidFill>
                  <a:schemeClr val="tx1"/>
                </a:solidFill>
                <a:latin typeface="Arial" charset="0"/>
              </a:defRPr>
            </a:lvl5pPr>
            <a:lvl6pPr marL="2232025" indent="-228600" fontAlgn="base">
              <a:lnSpc>
                <a:spcPct val="90000"/>
              </a:lnSpc>
              <a:spcBef>
                <a:spcPct val="20000"/>
              </a:spcBef>
              <a:spcAft>
                <a:spcPct val="25000"/>
              </a:spcAft>
              <a:buSzPct val="60000"/>
              <a:buBlip>
                <a:blip r:embed="rId4"/>
              </a:buBlip>
              <a:defRPr sz="1600" b="1">
                <a:solidFill>
                  <a:schemeClr val="tx1"/>
                </a:solidFill>
                <a:latin typeface="Arial" charset="0"/>
              </a:defRPr>
            </a:lvl6pPr>
            <a:lvl7pPr marL="2689225" indent="-228600" fontAlgn="base">
              <a:lnSpc>
                <a:spcPct val="90000"/>
              </a:lnSpc>
              <a:spcBef>
                <a:spcPct val="20000"/>
              </a:spcBef>
              <a:spcAft>
                <a:spcPct val="25000"/>
              </a:spcAft>
              <a:buSzPct val="60000"/>
              <a:buBlip>
                <a:blip r:embed="rId4"/>
              </a:buBlip>
              <a:defRPr sz="1600" b="1">
                <a:solidFill>
                  <a:schemeClr val="tx1"/>
                </a:solidFill>
                <a:latin typeface="Arial" charset="0"/>
              </a:defRPr>
            </a:lvl7pPr>
            <a:lvl8pPr marL="3146425" indent="-228600" fontAlgn="base">
              <a:lnSpc>
                <a:spcPct val="90000"/>
              </a:lnSpc>
              <a:spcBef>
                <a:spcPct val="20000"/>
              </a:spcBef>
              <a:spcAft>
                <a:spcPct val="25000"/>
              </a:spcAft>
              <a:buSzPct val="60000"/>
              <a:buBlip>
                <a:blip r:embed="rId4"/>
              </a:buBlip>
              <a:defRPr sz="1600" b="1">
                <a:solidFill>
                  <a:schemeClr val="tx1"/>
                </a:solidFill>
                <a:latin typeface="Arial" charset="0"/>
              </a:defRPr>
            </a:lvl8pPr>
            <a:lvl9pPr marL="3603625" indent="-228600" fontAlgn="base">
              <a:lnSpc>
                <a:spcPct val="90000"/>
              </a:lnSpc>
              <a:spcBef>
                <a:spcPct val="20000"/>
              </a:spcBef>
              <a:spcAft>
                <a:spcPct val="25000"/>
              </a:spcAft>
              <a:buSzPct val="60000"/>
              <a:buBlip>
                <a:blip r:embed="rId4"/>
              </a:buBlip>
              <a:defRPr sz="1600" b="1">
                <a:solidFill>
                  <a:schemeClr val="tx1"/>
                </a:solidFill>
                <a:latin typeface="Arial" charset="0"/>
              </a:defRPr>
            </a:lvl9pPr>
          </a:lstStyle>
          <a:p>
            <a:pPr>
              <a:lnSpc>
                <a:spcPct val="95000"/>
              </a:lnSpc>
              <a:buFontTx/>
              <a:buNone/>
            </a:pPr>
            <a:r>
              <a:rPr lang="en-US" altLang="en-US" sz="2400" dirty="0"/>
              <a:t>IT’s ability to make the best use of its </a:t>
            </a:r>
            <a:r>
              <a:rPr lang="en-US" altLang="en-US" sz="2400" dirty="0">
                <a:solidFill>
                  <a:srgbClr val="0055A4"/>
                </a:solidFill>
              </a:rPr>
              <a:t>people, budgets</a:t>
            </a:r>
            <a:r>
              <a:rPr lang="en-US" altLang="en-US" sz="2400" dirty="0"/>
              <a:t> and </a:t>
            </a:r>
            <a:r>
              <a:rPr lang="en-US" altLang="en-US" sz="2400" dirty="0">
                <a:solidFill>
                  <a:srgbClr val="0055A4"/>
                </a:solidFill>
              </a:rPr>
              <a:t>assets</a:t>
            </a:r>
          </a:p>
        </p:txBody>
      </p:sp>
      <p:sp>
        <p:nvSpPr>
          <p:cNvPr id="211977" name="Line 9"/>
          <p:cNvSpPr>
            <a:spLocks noChangeShapeType="1"/>
          </p:cNvSpPr>
          <p:nvPr/>
        </p:nvSpPr>
        <p:spPr bwMode="auto">
          <a:xfrm>
            <a:off x="728663" y="2514600"/>
            <a:ext cx="3792537" cy="0"/>
          </a:xfrm>
          <a:prstGeom prst="line">
            <a:avLst/>
          </a:prstGeom>
          <a:noFill/>
          <a:ln w="19050">
            <a:solidFill>
              <a:srgbClr val="C0C0C0"/>
            </a:solidFill>
            <a:round/>
            <a:headEnd/>
            <a:tailEnd/>
          </a:ln>
          <a:effectLst>
            <a:outerShdw dist="25400" dir="5400000" algn="ctr" rotWithShape="0">
              <a:srgbClr val="C0C0C0">
                <a:alpha val="50000"/>
              </a:srgbClr>
            </a:outerShdw>
          </a:effectLst>
          <a:extLst>
            <a:ext uri="{909E8E84-426E-40DD-AFC4-6F175D3DCCD1}">
              <a14:hiddenFill xmlns:a14="http://schemas.microsoft.com/office/drawing/2010/main">
                <a:noFill/>
              </a14:hiddenFill>
            </a:ext>
          </a:extLst>
        </p:spPr>
        <p:txBody>
          <a:bodyPr/>
          <a:lstStyle/>
          <a:p>
            <a:endParaRPr lang="en-US" dirty="0"/>
          </a:p>
        </p:txBody>
      </p:sp>
      <p:sp>
        <p:nvSpPr>
          <p:cNvPr id="211978" name="Line 10"/>
          <p:cNvSpPr>
            <a:spLocks noChangeShapeType="1"/>
          </p:cNvSpPr>
          <p:nvPr/>
        </p:nvSpPr>
        <p:spPr bwMode="auto">
          <a:xfrm>
            <a:off x="4997450" y="2514600"/>
            <a:ext cx="3786188" cy="0"/>
          </a:xfrm>
          <a:prstGeom prst="line">
            <a:avLst/>
          </a:prstGeom>
          <a:noFill/>
          <a:ln w="19050">
            <a:solidFill>
              <a:srgbClr val="C0C0C0"/>
            </a:solidFill>
            <a:round/>
            <a:headEnd/>
            <a:tailEnd/>
          </a:ln>
          <a:effectLst>
            <a:outerShdw dist="25400" dir="5400000" algn="ctr" rotWithShape="0">
              <a:srgbClr val="C0C0C0">
                <a:alpha val="50000"/>
              </a:srgbClr>
            </a:outerShdw>
          </a:effectLst>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2291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7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197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197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9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8" name="Rectangle 6"/>
          <p:cNvSpPr>
            <a:spLocks noGrp="1" noChangeArrowheads="1"/>
          </p:cNvSpPr>
          <p:nvPr>
            <p:ph type="title"/>
          </p:nvPr>
        </p:nvSpPr>
        <p:spPr/>
        <p:txBody>
          <a:bodyPr/>
          <a:lstStyle/>
          <a:p>
            <a:r>
              <a:rPr lang="en-US" altLang="en-US" dirty="0">
                <a:latin typeface="Calibri" panose="020F0502020204030204" pitchFamily="34" charset="0"/>
              </a:rPr>
              <a:t>Governance through Portfolios</a:t>
            </a:r>
          </a:p>
        </p:txBody>
      </p:sp>
      <p:sp>
        <p:nvSpPr>
          <p:cNvPr id="125959" name="Rectangle 7"/>
          <p:cNvSpPr>
            <a:spLocks noGrp="1" noChangeArrowheads="1"/>
          </p:cNvSpPr>
          <p:nvPr>
            <p:ph type="body" idx="1"/>
          </p:nvPr>
        </p:nvSpPr>
        <p:spPr>
          <a:xfrm>
            <a:off x="444362" y="1146313"/>
            <a:ext cx="7858125" cy="4953000"/>
          </a:xfrm>
        </p:spPr>
        <p:txBody>
          <a:bodyPr/>
          <a:lstStyle/>
          <a:p>
            <a:pPr>
              <a:lnSpc>
                <a:spcPct val="70000"/>
              </a:lnSpc>
            </a:pPr>
            <a:r>
              <a:rPr lang="en-US" altLang="en-US" sz="2400" dirty="0"/>
              <a:t>Enables </a:t>
            </a:r>
            <a:r>
              <a:rPr lang="en-US" altLang="en-US" dirty="0" smtClean="0"/>
              <a:t>Executives</a:t>
            </a:r>
            <a:r>
              <a:rPr lang="en-US" altLang="en-US" sz="2400" dirty="0" smtClean="0"/>
              <a:t> </a:t>
            </a:r>
            <a:r>
              <a:rPr lang="en-US" altLang="en-US" sz="2400" dirty="0"/>
              <a:t>to establish the required governance to engage with the business effectively and to deliver investment results efficiently</a:t>
            </a:r>
            <a:r>
              <a:rPr lang="en-US" altLang="en-US" dirty="0"/>
              <a:t> </a:t>
            </a:r>
          </a:p>
          <a:p>
            <a:pPr lvl="1">
              <a:lnSpc>
                <a:spcPct val="70000"/>
              </a:lnSpc>
            </a:pPr>
            <a:r>
              <a:rPr lang="en-US" altLang="en-US" sz="2000" dirty="0"/>
              <a:t>Align with organizational goals, strategies and priorities</a:t>
            </a:r>
          </a:p>
          <a:p>
            <a:pPr lvl="1">
              <a:lnSpc>
                <a:spcPct val="70000"/>
              </a:lnSpc>
            </a:pPr>
            <a:r>
              <a:rPr lang="en-US" altLang="en-US" sz="2000" dirty="0"/>
              <a:t>Select the right investments and make the right tradeoffs</a:t>
            </a:r>
          </a:p>
          <a:p>
            <a:pPr lvl="1">
              <a:lnSpc>
                <a:spcPct val="70000"/>
              </a:lnSpc>
            </a:pPr>
            <a:r>
              <a:rPr lang="en-US" altLang="en-US" sz="2000" dirty="0"/>
              <a:t>Demonstrate measurable business value</a:t>
            </a:r>
          </a:p>
          <a:p>
            <a:pPr lvl="1">
              <a:lnSpc>
                <a:spcPct val="70000"/>
              </a:lnSpc>
            </a:pPr>
            <a:r>
              <a:rPr lang="en-US" altLang="en-US" sz="2000" dirty="0"/>
              <a:t>Involve top management in project portfolio execution</a:t>
            </a:r>
          </a:p>
          <a:p>
            <a:pPr lvl="1">
              <a:lnSpc>
                <a:spcPct val="70000"/>
              </a:lnSpc>
            </a:pPr>
            <a:r>
              <a:rPr lang="en-US" altLang="en-US" sz="2000" dirty="0"/>
              <a:t>Communicate effectively with business partners and stakeholders</a:t>
            </a:r>
          </a:p>
          <a:p>
            <a:pPr lvl="1">
              <a:lnSpc>
                <a:spcPct val="70000"/>
              </a:lnSpc>
            </a:pPr>
            <a:r>
              <a:rPr lang="en-US" altLang="en-US" sz="2000" dirty="0"/>
              <a:t>Operate in compliance with corporate governance </a:t>
            </a:r>
            <a:r>
              <a:rPr lang="en-US" altLang="en-US" sz="2000" dirty="0" smtClean="0"/>
              <a:t>requirements</a:t>
            </a:r>
          </a:p>
          <a:p>
            <a:pPr marL="457200" lvl="1" indent="0">
              <a:lnSpc>
                <a:spcPct val="70000"/>
              </a:lnSpc>
              <a:buNone/>
            </a:pPr>
            <a:endParaRPr lang="en-US" altLang="en-US" sz="2000" dirty="0"/>
          </a:p>
          <a:p>
            <a:pPr>
              <a:lnSpc>
                <a:spcPct val="70000"/>
              </a:lnSpc>
            </a:pPr>
            <a:r>
              <a:rPr lang="en-US" altLang="en-US" sz="2400" dirty="0"/>
              <a:t>Requires a holistic view of the entire IT portfolio across the enterprise</a:t>
            </a:r>
          </a:p>
          <a:p>
            <a:pPr lvl="1">
              <a:lnSpc>
                <a:spcPct val="70000"/>
              </a:lnSpc>
            </a:pPr>
            <a:r>
              <a:rPr lang="en-US" altLang="en-US" sz="2000" dirty="0"/>
              <a:t>Projects, People, Applications, Assets, Demand, Services </a:t>
            </a:r>
          </a:p>
        </p:txBody>
      </p:sp>
    </p:spTree>
    <p:extLst>
      <p:ext uri="{BB962C8B-B14F-4D97-AF65-F5344CB8AC3E}">
        <p14:creationId xmlns:p14="http://schemas.microsoft.com/office/powerpoint/2010/main" val="6027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59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59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95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59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en-US" dirty="0">
                <a:latin typeface="Calibri" panose="020F0502020204030204" pitchFamily="34" charset="0"/>
              </a:rPr>
              <a:t>Become the Center of Excellence</a:t>
            </a:r>
          </a:p>
        </p:txBody>
      </p:sp>
      <p:sp>
        <p:nvSpPr>
          <p:cNvPr id="258051" name="Rectangle 3"/>
          <p:cNvSpPr>
            <a:spLocks noGrp="1" noChangeArrowheads="1"/>
          </p:cNvSpPr>
          <p:nvPr>
            <p:ph type="body" idx="1"/>
          </p:nvPr>
        </p:nvSpPr>
        <p:spPr>
          <a:xfrm>
            <a:off x="602974" y="1205948"/>
            <a:ext cx="7858125" cy="4724400"/>
          </a:xfrm>
        </p:spPr>
        <p:txBody>
          <a:bodyPr/>
          <a:lstStyle/>
          <a:p>
            <a:pPr>
              <a:lnSpc>
                <a:spcPct val="80000"/>
              </a:lnSpc>
            </a:pPr>
            <a:r>
              <a:rPr lang="en-US" altLang="en-US" b="0" dirty="0"/>
              <a:t>Process and methodology – without bureaucracy or policing </a:t>
            </a:r>
          </a:p>
          <a:p>
            <a:pPr>
              <a:lnSpc>
                <a:spcPct val="80000"/>
              </a:lnSpc>
            </a:pPr>
            <a:r>
              <a:rPr lang="en-US" altLang="en-US" b="0" dirty="0" smtClean="0"/>
              <a:t>PM and PPM </a:t>
            </a:r>
            <a:r>
              <a:rPr lang="en-US" altLang="en-US" b="0" dirty="0"/>
              <a:t>tools repository</a:t>
            </a:r>
          </a:p>
          <a:p>
            <a:pPr>
              <a:lnSpc>
                <a:spcPct val="80000"/>
              </a:lnSpc>
            </a:pPr>
            <a:r>
              <a:rPr lang="en-US" altLang="en-US" b="0" dirty="0" smtClean="0"/>
              <a:t>Project Manager Mentoring </a:t>
            </a:r>
            <a:r>
              <a:rPr lang="en-US" altLang="en-US" b="0" dirty="0"/>
              <a:t>- Staffed by </a:t>
            </a:r>
            <a:r>
              <a:rPr lang="en-US" altLang="en-US" b="0" dirty="0" smtClean="0"/>
              <a:t>experienced </a:t>
            </a:r>
            <a:r>
              <a:rPr lang="en-US" altLang="en-US" b="0" dirty="0"/>
              <a:t>experts</a:t>
            </a:r>
          </a:p>
          <a:p>
            <a:pPr>
              <a:lnSpc>
                <a:spcPct val="80000"/>
              </a:lnSpc>
            </a:pPr>
            <a:r>
              <a:rPr lang="en-US" altLang="en-US" b="0" dirty="0"/>
              <a:t>Help Desk providing fast, knowledgeable response to requests</a:t>
            </a:r>
          </a:p>
          <a:p>
            <a:pPr>
              <a:lnSpc>
                <a:spcPct val="80000"/>
              </a:lnSpc>
            </a:pPr>
            <a:r>
              <a:rPr lang="en-US" altLang="en-US" b="0" dirty="0" smtClean="0"/>
              <a:t>Project Manager </a:t>
            </a:r>
            <a:r>
              <a:rPr lang="en-US" altLang="en-US" b="0" dirty="0"/>
              <a:t>development approach and career track</a:t>
            </a:r>
          </a:p>
          <a:p>
            <a:pPr>
              <a:lnSpc>
                <a:spcPct val="80000"/>
              </a:lnSpc>
            </a:pPr>
            <a:r>
              <a:rPr lang="en-US" altLang="en-US" b="0" dirty="0"/>
              <a:t>Training strategy and plan</a:t>
            </a:r>
          </a:p>
        </p:txBody>
      </p:sp>
      <p:sp>
        <p:nvSpPr>
          <p:cNvPr id="258052" name="Text Box 4"/>
          <p:cNvSpPr txBox="1">
            <a:spLocks noChangeArrowheads="1"/>
          </p:cNvSpPr>
          <p:nvPr/>
        </p:nvSpPr>
        <p:spPr bwMode="auto">
          <a:xfrm>
            <a:off x="5756275" y="4222750"/>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latin typeface="Trebuchet MS" pitchFamily="34" charset="0"/>
              </a:rPr>
              <a:t>  </a:t>
            </a:r>
          </a:p>
        </p:txBody>
      </p:sp>
    </p:spTree>
    <p:extLst>
      <p:ext uri="{BB962C8B-B14F-4D97-AF65-F5344CB8AC3E}">
        <p14:creationId xmlns:p14="http://schemas.microsoft.com/office/powerpoint/2010/main" val="313520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ltLang="en-US" dirty="0">
                <a:latin typeface="Calibri" panose="020F0502020204030204" pitchFamily="34" charset="0"/>
              </a:rPr>
              <a:t>PPM Benefits</a:t>
            </a:r>
          </a:p>
        </p:txBody>
      </p:sp>
      <p:sp>
        <p:nvSpPr>
          <p:cNvPr id="240643" name="Rectangle 3"/>
          <p:cNvSpPr>
            <a:spLocks noGrp="1" noChangeArrowheads="1"/>
          </p:cNvSpPr>
          <p:nvPr>
            <p:ph type="body" idx="1"/>
          </p:nvPr>
        </p:nvSpPr>
        <p:spPr>
          <a:xfrm>
            <a:off x="669235" y="1239078"/>
            <a:ext cx="7858125" cy="5029200"/>
          </a:xfrm>
        </p:spPr>
        <p:txBody>
          <a:bodyPr/>
          <a:lstStyle/>
          <a:p>
            <a:pPr>
              <a:lnSpc>
                <a:spcPct val="80000"/>
              </a:lnSpc>
            </a:pPr>
            <a:r>
              <a:rPr lang="en-US" altLang="en-US" b="0" dirty="0"/>
              <a:t>Facilitates IT and business alignment</a:t>
            </a:r>
          </a:p>
          <a:p>
            <a:pPr>
              <a:lnSpc>
                <a:spcPct val="80000"/>
              </a:lnSpc>
            </a:pPr>
            <a:r>
              <a:rPr lang="en-US" altLang="en-US" b="0" dirty="0"/>
              <a:t>Enables reasoned investment decisions resulting in the right project mix</a:t>
            </a:r>
          </a:p>
          <a:p>
            <a:pPr>
              <a:lnSpc>
                <a:spcPct val="80000"/>
              </a:lnSpc>
            </a:pPr>
            <a:r>
              <a:rPr lang="en-US" altLang="en-US" b="0" dirty="0"/>
              <a:t>Reduces resource conflicts &amp; constraints</a:t>
            </a:r>
          </a:p>
          <a:p>
            <a:pPr>
              <a:lnSpc>
                <a:spcPct val="80000"/>
              </a:lnSpc>
            </a:pPr>
            <a:r>
              <a:rPr lang="en-US" altLang="en-US" b="0" dirty="0"/>
              <a:t>Collective management of all projects enabling the identification of tradeoffs </a:t>
            </a:r>
          </a:p>
          <a:p>
            <a:pPr>
              <a:lnSpc>
                <a:spcPct val="80000"/>
              </a:lnSpc>
            </a:pPr>
            <a:r>
              <a:rPr lang="en-US" altLang="en-US" b="0" dirty="0"/>
              <a:t>Helping, modifying, slowing, and stopping projects when necessary</a:t>
            </a:r>
          </a:p>
          <a:p>
            <a:pPr>
              <a:lnSpc>
                <a:spcPct val="80000"/>
              </a:lnSpc>
            </a:pPr>
            <a:r>
              <a:rPr lang="en-US" altLang="en-US" b="0" dirty="0"/>
              <a:t>Drives project cycle-time down and project performance up</a:t>
            </a:r>
          </a:p>
          <a:p>
            <a:pPr>
              <a:lnSpc>
                <a:spcPct val="80000"/>
              </a:lnSpc>
            </a:pPr>
            <a:r>
              <a:rPr lang="en-US" altLang="en-US" dirty="0"/>
              <a:t>Enables people to succeed</a:t>
            </a:r>
          </a:p>
        </p:txBody>
      </p:sp>
      <p:sp>
        <p:nvSpPr>
          <p:cNvPr id="240644" name="Text Box 4"/>
          <p:cNvSpPr txBox="1">
            <a:spLocks noChangeArrowheads="1"/>
          </p:cNvSpPr>
          <p:nvPr/>
        </p:nvSpPr>
        <p:spPr bwMode="auto">
          <a:xfrm>
            <a:off x="5756275" y="4222750"/>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latin typeface="Trebuchet MS" pitchFamily="34" charset="0"/>
              </a:rPr>
              <a:t>  </a:t>
            </a:r>
          </a:p>
        </p:txBody>
      </p:sp>
    </p:spTree>
    <p:extLst>
      <p:ext uri="{BB962C8B-B14F-4D97-AF65-F5344CB8AC3E}">
        <p14:creationId xmlns:p14="http://schemas.microsoft.com/office/powerpoint/2010/main" val="358620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06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6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CA" dirty="0" smtClean="0"/>
              <a:t>People -&gt; Process -&gt; Technology</a:t>
            </a:r>
          </a:p>
          <a:p>
            <a:r>
              <a:rPr lang="en-CA" dirty="0" smtClean="0"/>
              <a:t>Crawl -&gt; Walk -&gt; Run:  but keep moving</a:t>
            </a:r>
          </a:p>
          <a:p>
            <a:r>
              <a:rPr lang="en-CA" dirty="0" smtClean="0"/>
              <a:t>Stakeholder Management</a:t>
            </a:r>
          </a:p>
          <a:p>
            <a:pPr lvl="1"/>
            <a:r>
              <a:rPr lang="en-CA" dirty="0" smtClean="0"/>
              <a:t>Executive</a:t>
            </a:r>
          </a:p>
          <a:p>
            <a:pPr lvl="1"/>
            <a:r>
              <a:rPr lang="en-CA" dirty="0" smtClean="0"/>
              <a:t>Customers</a:t>
            </a:r>
          </a:p>
          <a:p>
            <a:pPr lvl="1"/>
            <a:r>
              <a:rPr lang="en-CA" dirty="0" smtClean="0"/>
              <a:t>Project Managers</a:t>
            </a:r>
          </a:p>
          <a:p>
            <a:pPr lvl="1"/>
            <a:r>
              <a:rPr lang="en-CA" dirty="0" smtClean="0"/>
              <a:t>Resource Managers</a:t>
            </a:r>
          </a:p>
          <a:p>
            <a:r>
              <a:rPr lang="en-CA" dirty="0" smtClean="0"/>
              <a:t>Measure and Demonstrate Value</a:t>
            </a:r>
          </a:p>
          <a:p>
            <a:pPr lvl="1"/>
            <a:endParaRPr lang="en-CA" dirty="0"/>
          </a:p>
        </p:txBody>
      </p:sp>
      <p:sp>
        <p:nvSpPr>
          <p:cNvPr id="2" name="Title 1"/>
          <p:cNvSpPr>
            <a:spLocks noGrp="1"/>
          </p:cNvSpPr>
          <p:nvPr>
            <p:ph type="title"/>
          </p:nvPr>
        </p:nvSpPr>
        <p:spPr/>
        <p:txBody>
          <a:bodyPr>
            <a:normAutofit/>
          </a:bodyPr>
          <a:lstStyle/>
          <a:p>
            <a:r>
              <a:rPr lang="en-US" dirty="0" smtClean="0"/>
              <a:t> </a:t>
            </a:r>
            <a:r>
              <a:rPr lang="en-CA" dirty="0"/>
              <a:t>Tales from the </a:t>
            </a:r>
            <a:r>
              <a:rPr lang="en-CA" dirty="0" smtClean="0"/>
              <a:t>Trenches</a:t>
            </a:r>
            <a:endParaRPr lang="en-US" dirty="0">
              <a:latin typeface="Calibri" panose="020F0502020204030204" pitchFamily="34" charset="0"/>
            </a:endParaRPr>
          </a:p>
        </p:txBody>
      </p:sp>
    </p:spTree>
    <p:extLst>
      <p:ext uri="{BB962C8B-B14F-4D97-AF65-F5344CB8AC3E}">
        <p14:creationId xmlns:p14="http://schemas.microsoft.com/office/powerpoint/2010/main" val="216805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age corner white2-a.eps"/>
          <p:cNvPicPr>
            <a:picLocks noChangeAspect="1"/>
          </p:cNvPicPr>
          <p:nvPr/>
        </p:nvPicPr>
        <p:blipFill>
          <a:blip r:embed="rId2" cstate="print"/>
          <a:srcRect/>
          <a:stretch>
            <a:fillRect/>
          </a:stretch>
        </p:blipFill>
        <p:spPr bwMode="auto">
          <a:xfrm>
            <a:off x="7578725" y="5418138"/>
            <a:ext cx="1606550" cy="1600200"/>
          </a:xfrm>
          <a:prstGeom prst="rect">
            <a:avLst/>
          </a:prstGeom>
          <a:noFill/>
          <a:ln w="9525">
            <a:noFill/>
            <a:miter lim="800000"/>
            <a:headEnd/>
            <a:tailEnd/>
          </a:ln>
        </p:spPr>
      </p:pic>
      <p:pic>
        <p:nvPicPr>
          <p:cNvPr id="7171" name="Picture 6" descr="NQF Winner 2010 lock-up green-r.eps"/>
          <p:cNvPicPr>
            <a:picLocks noChangeAspect="1"/>
          </p:cNvPicPr>
          <p:nvPr/>
        </p:nvPicPr>
        <p:blipFill>
          <a:blip r:embed="rId3" cstate="print"/>
          <a:srcRect/>
          <a:stretch>
            <a:fillRect/>
          </a:stretch>
        </p:blipFill>
        <p:spPr bwMode="auto">
          <a:xfrm>
            <a:off x="8296275" y="6321425"/>
            <a:ext cx="668338" cy="461963"/>
          </a:xfrm>
          <a:prstGeom prst="rect">
            <a:avLst/>
          </a:prstGeom>
          <a:noFill/>
          <a:ln w="9525">
            <a:noFill/>
            <a:miter lim="800000"/>
            <a:headEnd/>
            <a:tailEnd/>
          </a:ln>
        </p:spPr>
      </p:pic>
      <p:sp>
        <p:nvSpPr>
          <p:cNvPr id="7172" name="TextBox 4"/>
          <p:cNvSpPr txBox="1">
            <a:spLocks noChangeArrowheads="1"/>
          </p:cNvSpPr>
          <p:nvPr/>
        </p:nvSpPr>
        <p:spPr bwMode="auto">
          <a:xfrm>
            <a:off x="1214438" y="2794000"/>
            <a:ext cx="7081837" cy="1508105"/>
          </a:xfrm>
          <a:prstGeom prst="rect">
            <a:avLst/>
          </a:prstGeom>
          <a:noFill/>
          <a:ln w="9525">
            <a:noFill/>
            <a:miter lim="800000"/>
            <a:headEnd/>
            <a:tailEnd/>
          </a:ln>
        </p:spPr>
        <p:txBody>
          <a:bodyPr wrap="square">
            <a:spAutoFit/>
          </a:bodyPr>
          <a:lstStyle/>
          <a:p>
            <a:pPr algn="ctr"/>
            <a:r>
              <a:rPr lang="en-US" sz="4000" dirty="0" smtClean="0">
                <a:latin typeface="+mj-lt"/>
              </a:rPr>
              <a:t>PPM Process Governance</a:t>
            </a:r>
            <a:endParaRPr lang="en-US" sz="4000" dirty="0" smtClean="0">
              <a:latin typeface="+mj-lt"/>
            </a:endParaRPr>
          </a:p>
          <a:p>
            <a:pPr algn="ctr"/>
            <a:r>
              <a:rPr lang="en-US" sz="3200" dirty="0" smtClean="0">
                <a:latin typeface="+mj-lt"/>
              </a:rPr>
              <a:t>North Shore LIJ Health System</a:t>
            </a:r>
          </a:p>
          <a:p>
            <a:pPr algn="ctr"/>
            <a:r>
              <a:rPr lang="en-US" sz="2000" b="1" dirty="0" smtClean="0">
                <a:latin typeface="+mj-lt"/>
              </a:rPr>
              <a:t>February 2014</a:t>
            </a:r>
          </a:p>
        </p:txBody>
      </p:sp>
      <p:sp>
        <p:nvSpPr>
          <p:cNvPr id="7173" name="TextBox 4"/>
          <p:cNvSpPr txBox="1">
            <a:spLocks noChangeArrowheads="1"/>
          </p:cNvSpPr>
          <p:nvPr/>
        </p:nvSpPr>
        <p:spPr bwMode="auto">
          <a:xfrm>
            <a:off x="3629025" y="4933950"/>
            <a:ext cx="5024438" cy="646331"/>
          </a:xfrm>
          <a:prstGeom prst="rect">
            <a:avLst/>
          </a:prstGeom>
          <a:noFill/>
          <a:ln w="9525">
            <a:noFill/>
            <a:miter lim="800000"/>
            <a:headEnd/>
            <a:tailEnd/>
          </a:ln>
        </p:spPr>
        <p:txBody>
          <a:bodyPr>
            <a:spAutoFit/>
          </a:bodyPr>
          <a:lstStyle/>
          <a:p>
            <a:pPr algn="r"/>
            <a:r>
              <a:rPr lang="en-US" b="1" i="1" dirty="0" smtClean="0">
                <a:solidFill>
                  <a:srgbClr val="17375E"/>
                </a:solidFill>
                <a:latin typeface="Calibri" pitchFamily="34" charset="0"/>
              </a:rPr>
              <a:t>Evelyn Franklin</a:t>
            </a:r>
          </a:p>
          <a:p>
            <a:pPr algn="r"/>
            <a:r>
              <a:rPr lang="en-US" b="1" i="1" dirty="0" smtClean="0">
                <a:solidFill>
                  <a:srgbClr val="17375E"/>
                </a:solidFill>
                <a:latin typeface="Calibri" pitchFamily="34" charset="0"/>
              </a:rPr>
              <a:t>AVP, PMO</a:t>
            </a:r>
          </a:p>
        </p:txBody>
      </p:sp>
    </p:spTree>
    <p:extLst>
      <p:ext uri="{BB962C8B-B14F-4D97-AF65-F5344CB8AC3E}">
        <p14:creationId xmlns:p14="http://schemas.microsoft.com/office/powerpoint/2010/main" val="490950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PMO Redesign</a:t>
            </a:r>
            <a:endParaRPr lang="en-US" dirty="0"/>
          </a:p>
        </p:txBody>
      </p:sp>
      <p:sp>
        <p:nvSpPr>
          <p:cNvPr id="3" name="TextBox 2"/>
          <p:cNvSpPr txBox="1"/>
          <p:nvPr/>
        </p:nvSpPr>
        <p:spPr>
          <a:xfrm>
            <a:off x="831272" y="1116281"/>
            <a:ext cx="7855527" cy="4985980"/>
          </a:xfrm>
          <a:prstGeom prst="rect">
            <a:avLst/>
          </a:prstGeom>
          <a:noFill/>
        </p:spPr>
        <p:txBody>
          <a:bodyPr wrap="square" rtlCol="0">
            <a:spAutoFit/>
          </a:bodyPr>
          <a:lstStyle/>
          <a:p>
            <a:pPr defTabSz="914400"/>
            <a:r>
              <a:rPr lang="en-US" sz="2000" dirty="0" smtClean="0"/>
              <a:t>In 2012, we initiated an evaluation of our current PMO processes partnering with Rego to assist:</a:t>
            </a:r>
          </a:p>
          <a:p>
            <a:pPr marL="463550" indent="-463550" defTabSz="914400">
              <a:buFont typeface="Arial" pitchFamily="34" charset="0"/>
              <a:buChar char="•"/>
            </a:pPr>
            <a:endParaRPr lang="en-US" dirty="0" smtClean="0"/>
          </a:p>
          <a:p>
            <a:pPr marL="463550" indent="-463550" defTabSz="914400">
              <a:buFont typeface="Arial" pitchFamily="34" charset="0"/>
              <a:buChar char="•"/>
            </a:pPr>
            <a:r>
              <a:rPr lang="en-US" dirty="0" smtClean="0"/>
              <a:t>Internal Audits of projects revealed significant gaps and risks based on then current practices. </a:t>
            </a:r>
          </a:p>
          <a:p>
            <a:pPr marL="463550" indent="-463550" defTabSz="914400">
              <a:buFont typeface="Arial" pitchFamily="34" charset="0"/>
              <a:buChar char="•"/>
            </a:pPr>
            <a:r>
              <a:rPr lang="en-US" dirty="0" smtClean="0"/>
              <a:t>Reviewed current processes and tools and identified opportunities to implement best practice</a:t>
            </a:r>
          </a:p>
          <a:p>
            <a:pPr marL="463550" indent="-463550" defTabSz="914400">
              <a:buFont typeface="Arial" pitchFamily="34" charset="0"/>
              <a:buChar char="•"/>
            </a:pPr>
            <a:r>
              <a:rPr lang="en-US" dirty="0" smtClean="0"/>
              <a:t>Clarity was in place but not implemented in a way that we could successfully manage our large project portfolio</a:t>
            </a:r>
          </a:p>
          <a:p>
            <a:pPr marL="463550" indent="-463550" defTabSz="914400">
              <a:buFont typeface="Arial" pitchFamily="34" charset="0"/>
              <a:buChar char="•"/>
            </a:pPr>
            <a:r>
              <a:rPr lang="en-US" dirty="0" smtClean="0"/>
              <a:t>We revamped our methodology, developed new process documentation, training materials and job aids, and re-configured the Project Management functionality within Clarity</a:t>
            </a:r>
          </a:p>
          <a:p>
            <a:pPr marL="463550" indent="-463550" defTabSz="914400">
              <a:buFont typeface="Arial" pitchFamily="34" charset="0"/>
              <a:buChar char="•"/>
            </a:pPr>
            <a:r>
              <a:rPr lang="en-US" dirty="0" smtClean="0"/>
              <a:t>Rolled out to our organization phase by phase over 18 months</a:t>
            </a:r>
          </a:p>
          <a:p>
            <a:pPr marL="463550" indent="-463550" defTabSz="914400">
              <a:buFont typeface="Arial" pitchFamily="34" charset="0"/>
              <a:buChar char="•"/>
            </a:pPr>
            <a:r>
              <a:rPr lang="en-US" dirty="0" smtClean="0"/>
              <a:t>Internal Audit reviewed our new Project Life Cycle and we have seen vast improvements in subsequent  project audit reports</a:t>
            </a:r>
          </a:p>
          <a:p>
            <a:pPr marL="463550" indent="-463550" defTabSz="914400">
              <a:buFont typeface="Arial" pitchFamily="34" charset="0"/>
              <a:buChar char="•"/>
            </a:pPr>
            <a:endParaRPr lang="en-US" sz="2000" dirty="0" smtClean="0"/>
          </a:p>
          <a:p>
            <a:pPr defTabSz="914400">
              <a:buFont typeface="Arial" pitchFamily="34" charset="0"/>
              <a:buChar char="•"/>
            </a:pPr>
            <a:endParaRPr lang="en-US" sz="2400" dirty="0"/>
          </a:p>
        </p:txBody>
      </p:sp>
    </p:spTree>
    <p:extLst>
      <p:ext uri="{BB962C8B-B14F-4D97-AF65-F5344CB8AC3E}">
        <p14:creationId xmlns:p14="http://schemas.microsoft.com/office/powerpoint/2010/main" val="8582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Demand Management Challenge</a:t>
            </a:r>
            <a:endParaRPr lang="en-US" dirty="0"/>
          </a:p>
        </p:txBody>
      </p:sp>
      <p:sp>
        <p:nvSpPr>
          <p:cNvPr id="3" name="TextBox 2"/>
          <p:cNvSpPr txBox="1"/>
          <p:nvPr/>
        </p:nvSpPr>
        <p:spPr>
          <a:xfrm>
            <a:off x="1606731" y="1306285"/>
            <a:ext cx="6675120" cy="2923877"/>
          </a:xfrm>
          <a:prstGeom prst="rect">
            <a:avLst/>
          </a:prstGeom>
          <a:noFill/>
        </p:spPr>
        <p:txBody>
          <a:bodyPr wrap="square" rtlCol="0">
            <a:spAutoFit/>
          </a:bodyPr>
          <a:lstStyle/>
          <a:p>
            <a:pPr defTabSz="914400">
              <a:buFont typeface="Arial" pitchFamily="34" charset="0"/>
              <a:buChar char="•"/>
            </a:pPr>
            <a:r>
              <a:rPr lang="en-US" sz="2000" dirty="0" smtClean="0"/>
              <a:t>   Projects can be requested by anyone</a:t>
            </a:r>
          </a:p>
          <a:p>
            <a:pPr defTabSz="914400">
              <a:buFont typeface="Arial" pitchFamily="34" charset="0"/>
              <a:buChar char="•"/>
            </a:pPr>
            <a:r>
              <a:rPr lang="en-US" sz="2000" dirty="0" smtClean="0"/>
              <a:t>   No prioritization process in place</a:t>
            </a:r>
          </a:p>
          <a:p>
            <a:pPr defTabSz="914400">
              <a:buFont typeface="Arial" pitchFamily="34" charset="0"/>
              <a:buChar char="•"/>
            </a:pPr>
            <a:r>
              <a:rPr lang="en-US" sz="2000" dirty="0" smtClean="0"/>
              <a:t>   “Never Say No” philosophy</a:t>
            </a:r>
          </a:p>
          <a:p>
            <a:pPr defTabSz="914400">
              <a:buFont typeface="Arial" pitchFamily="34" charset="0"/>
              <a:buChar char="•"/>
            </a:pPr>
            <a:r>
              <a:rPr lang="en-US" sz="2000" dirty="0" smtClean="0"/>
              <a:t>   Regulatory requirements with dictated dates</a:t>
            </a:r>
          </a:p>
          <a:p>
            <a:pPr defTabSz="914400">
              <a:buFont typeface="Arial" pitchFamily="34" charset="0"/>
              <a:buChar char="•"/>
            </a:pPr>
            <a:r>
              <a:rPr lang="en-US" sz="2000" dirty="0" smtClean="0"/>
              <a:t>   Project demand exceeding our capacity to deliver</a:t>
            </a:r>
          </a:p>
          <a:p>
            <a:pPr defTabSz="914400">
              <a:buFont typeface="Arial" pitchFamily="34" charset="0"/>
              <a:buChar char="•"/>
            </a:pPr>
            <a:r>
              <a:rPr lang="en-US" sz="2000" dirty="0" smtClean="0"/>
              <a:t>   Project interdependencies and “collisions” exist</a:t>
            </a:r>
          </a:p>
          <a:p>
            <a:pPr defTabSz="914400">
              <a:buFont typeface="Arial" pitchFamily="34" charset="0"/>
              <a:buChar char="•"/>
            </a:pPr>
            <a:r>
              <a:rPr lang="en-US" sz="2000" dirty="0" smtClean="0"/>
              <a:t>   Very little budget controls in place </a:t>
            </a:r>
          </a:p>
          <a:p>
            <a:endParaRPr lang="en-US" sz="2000" dirty="0" smtClean="0"/>
          </a:p>
          <a:p>
            <a:r>
              <a:rPr lang="en-US" sz="2000" dirty="0" smtClean="0"/>
              <a:t>                i.e. </a:t>
            </a:r>
            <a:r>
              <a:rPr lang="en-US" sz="2400" dirty="0" smtClean="0"/>
              <a:t>No governance process!!  </a:t>
            </a:r>
            <a:endParaRPr lang="en-US" sz="2400" dirty="0"/>
          </a:p>
        </p:txBody>
      </p:sp>
    </p:spTree>
    <p:extLst>
      <p:ext uri="{BB962C8B-B14F-4D97-AF65-F5344CB8AC3E}">
        <p14:creationId xmlns:p14="http://schemas.microsoft.com/office/powerpoint/2010/main" val="298449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Some Basic Questions</a:t>
            </a:r>
            <a:endParaRPr lang="en-US" dirty="0">
              <a:latin typeface="Calibri" panose="020F0502020204030204" pitchFamily="34" charset="0"/>
            </a:endParaRPr>
          </a:p>
        </p:txBody>
      </p:sp>
      <p:sp>
        <p:nvSpPr>
          <p:cNvPr id="3" name="TextBox 2"/>
          <p:cNvSpPr txBox="1"/>
          <p:nvPr/>
        </p:nvSpPr>
        <p:spPr>
          <a:xfrm>
            <a:off x="463826" y="1205948"/>
            <a:ext cx="7805530" cy="4936736"/>
          </a:xfrm>
          <a:prstGeom prst="rect">
            <a:avLst/>
          </a:prstGeom>
          <a:noFill/>
        </p:spPr>
        <p:txBody>
          <a:bodyPr wrap="square" rtlCol="0">
            <a:spAutoFit/>
          </a:bodyPr>
          <a:lstStyle/>
          <a:p>
            <a:pPr marL="342900" indent="-342900">
              <a:spcBef>
                <a:spcPct val="20000"/>
              </a:spcBef>
              <a:buFont typeface="Lucida Grande"/>
              <a:buChar char="●"/>
            </a:pPr>
            <a:r>
              <a:rPr lang="en-US" sz="2800" dirty="0">
                <a:solidFill>
                  <a:srgbClr val="0F4392"/>
                </a:solidFill>
                <a:ea typeface="Verdana" pitchFamily="34" charset="0"/>
                <a:cs typeface="Century Gothic"/>
              </a:rPr>
              <a:t>Who has PMO?</a:t>
            </a:r>
          </a:p>
          <a:p>
            <a:pPr marL="342900" indent="-342900">
              <a:spcBef>
                <a:spcPct val="20000"/>
              </a:spcBef>
              <a:buFont typeface="Lucida Grande"/>
              <a:buChar char="●"/>
            </a:pPr>
            <a:r>
              <a:rPr lang="en-US" sz="2800" dirty="0">
                <a:solidFill>
                  <a:srgbClr val="0F4392"/>
                </a:solidFill>
                <a:ea typeface="Verdana" pitchFamily="34" charset="0"/>
                <a:cs typeface="Century Gothic"/>
              </a:rPr>
              <a:t>How many </a:t>
            </a:r>
            <a:r>
              <a:rPr lang="en-US" sz="2800" dirty="0" smtClean="0">
                <a:solidFill>
                  <a:srgbClr val="0F4392"/>
                </a:solidFill>
                <a:ea typeface="Verdana" pitchFamily="34" charset="0"/>
                <a:cs typeface="Century Gothic"/>
              </a:rPr>
              <a:t>years?</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&lt;2</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3-5 </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&gt;5</a:t>
            </a:r>
            <a:endParaRPr lang="en-US" sz="2400" dirty="0">
              <a:solidFill>
                <a:srgbClr val="0F4392"/>
              </a:solidFill>
              <a:ea typeface="Verdana" pitchFamily="34" charset="0"/>
              <a:cs typeface="Century Gothic"/>
            </a:endParaRPr>
          </a:p>
          <a:p>
            <a:pPr marL="342900" indent="-342900">
              <a:spcBef>
                <a:spcPct val="20000"/>
              </a:spcBef>
              <a:buFont typeface="Lucida Grande"/>
              <a:buChar char="●"/>
            </a:pPr>
            <a:r>
              <a:rPr lang="en-US" sz="2800" dirty="0">
                <a:solidFill>
                  <a:srgbClr val="0F4392"/>
                </a:solidFill>
                <a:ea typeface="Verdana" pitchFamily="34" charset="0"/>
                <a:cs typeface="Century Gothic"/>
              </a:rPr>
              <a:t>What type</a:t>
            </a:r>
            <a:r>
              <a:rPr lang="en-US" sz="2800" dirty="0" smtClean="0">
                <a:solidFill>
                  <a:srgbClr val="0F4392"/>
                </a:solidFill>
                <a:ea typeface="Verdana" pitchFamily="34" charset="0"/>
                <a:cs typeface="Century Gothic"/>
              </a:rPr>
              <a:t>?</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Project Support</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Business Unit</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Enterprise PMO</a:t>
            </a:r>
          </a:p>
          <a:p>
            <a:pPr marL="914400" lvl="1" indent="-457200">
              <a:spcBef>
                <a:spcPct val="20000"/>
              </a:spcBef>
              <a:buFont typeface="Courier New" panose="02070309020205020404" pitchFamily="49" charset="0"/>
              <a:buChar char="o"/>
            </a:pPr>
            <a:r>
              <a:rPr lang="en-US" sz="2400" dirty="0" smtClean="0">
                <a:solidFill>
                  <a:srgbClr val="0F4392"/>
                </a:solidFill>
                <a:ea typeface="Verdana" pitchFamily="34" charset="0"/>
                <a:cs typeface="Century Gothic"/>
              </a:rPr>
              <a:t>Center of Excellence (COE)</a:t>
            </a:r>
            <a:endParaRPr lang="en-US" sz="2400" dirty="0">
              <a:solidFill>
                <a:srgbClr val="0F4392"/>
              </a:solidFill>
              <a:ea typeface="Verdana" pitchFamily="34" charset="0"/>
              <a:cs typeface="Century Gothic"/>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403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age corner white2-a.eps"/>
          <p:cNvPicPr>
            <a:picLocks noChangeAspect="1"/>
          </p:cNvPicPr>
          <p:nvPr/>
        </p:nvPicPr>
        <p:blipFill>
          <a:blip r:embed="rId2" cstate="print"/>
          <a:srcRect/>
          <a:stretch>
            <a:fillRect/>
          </a:stretch>
        </p:blipFill>
        <p:spPr bwMode="auto">
          <a:xfrm>
            <a:off x="7578725" y="5418138"/>
            <a:ext cx="1606550" cy="1600200"/>
          </a:xfrm>
          <a:prstGeom prst="rect">
            <a:avLst/>
          </a:prstGeom>
          <a:noFill/>
          <a:ln w="9525">
            <a:noFill/>
            <a:miter lim="800000"/>
            <a:headEnd/>
            <a:tailEnd/>
          </a:ln>
        </p:spPr>
      </p:pic>
      <p:pic>
        <p:nvPicPr>
          <p:cNvPr id="7171" name="Picture 6" descr="NQF Winner 2010 lock-up green-r.eps"/>
          <p:cNvPicPr>
            <a:picLocks noChangeAspect="1"/>
          </p:cNvPicPr>
          <p:nvPr/>
        </p:nvPicPr>
        <p:blipFill>
          <a:blip r:embed="rId3" cstate="print"/>
          <a:srcRect/>
          <a:stretch>
            <a:fillRect/>
          </a:stretch>
        </p:blipFill>
        <p:spPr bwMode="auto">
          <a:xfrm>
            <a:off x="8296275" y="6556375"/>
            <a:ext cx="668338" cy="461963"/>
          </a:xfrm>
          <a:prstGeom prst="rect">
            <a:avLst/>
          </a:prstGeom>
          <a:noFill/>
          <a:ln w="9525">
            <a:noFill/>
            <a:miter lim="800000"/>
            <a:headEnd/>
            <a:tailEnd/>
          </a:ln>
        </p:spPr>
      </p:pic>
      <p:sp>
        <p:nvSpPr>
          <p:cNvPr id="7172" name="TextBox 4"/>
          <p:cNvSpPr txBox="1">
            <a:spLocks noChangeArrowheads="1"/>
          </p:cNvSpPr>
          <p:nvPr/>
        </p:nvSpPr>
        <p:spPr bwMode="auto">
          <a:xfrm>
            <a:off x="1214438" y="180304"/>
            <a:ext cx="6657975" cy="584775"/>
          </a:xfrm>
          <a:prstGeom prst="rect">
            <a:avLst/>
          </a:prstGeom>
          <a:noFill/>
          <a:ln w="9525">
            <a:noFill/>
            <a:miter lim="800000"/>
            <a:headEnd/>
            <a:tailEnd/>
          </a:ln>
        </p:spPr>
        <p:txBody>
          <a:bodyPr>
            <a:spAutoFit/>
          </a:bodyPr>
          <a:lstStyle/>
          <a:p>
            <a:pPr algn="ctr"/>
            <a:r>
              <a:rPr lang="en-US" sz="3200" dirty="0" smtClean="0">
                <a:latin typeface="+mj-lt"/>
                <a:cs typeface="ＭＳ Ｐゴシック" pitchFamily="-110" charset="-128"/>
              </a:rPr>
              <a:t>Project Metrics THEN</a:t>
            </a:r>
          </a:p>
        </p:txBody>
      </p:sp>
      <p:graphicFrame>
        <p:nvGraphicFramePr>
          <p:cNvPr id="14" name="Table 13"/>
          <p:cNvGraphicFramePr>
            <a:graphicFrameLocks noGrp="1"/>
          </p:cNvGraphicFramePr>
          <p:nvPr/>
        </p:nvGraphicFramePr>
        <p:xfrm>
          <a:off x="2999584" y="1005844"/>
          <a:ext cx="3125337" cy="4650371"/>
        </p:xfrm>
        <a:graphic>
          <a:graphicData uri="http://schemas.openxmlformats.org/drawingml/2006/table">
            <a:tbl>
              <a:tblPr/>
              <a:tblGrid>
                <a:gridCol w="1696612"/>
                <a:gridCol w="1428725"/>
              </a:tblGrid>
              <a:tr h="462401">
                <a:tc rowSpan="2">
                  <a:txBody>
                    <a:bodyPr/>
                    <a:lstStyle/>
                    <a:p>
                      <a:pPr algn="ctr" fontAlgn="b"/>
                      <a:r>
                        <a:rPr lang="en-US" sz="2000" b="1" i="0" u="none" strike="noStrike" dirty="0" smtClean="0">
                          <a:solidFill>
                            <a:srgbClr val="000000"/>
                          </a:solidFill>
                          <a:latin typeface="+mn-lt"/>
                        </a:rPr>
                        <a:t>Project</a:t>
                      </a:r>
                      <a:r>
                        <a:rPr lang="en-US" sz="2000" b="1" i="0" u="none" strike="noStrike" baseline="0" dirty="0" smtClean="0">
                          <a:solidFill>
                            <a:srgbClr val="000000"/>
                          </a:solidFill>
                          <a:latin typeface="+mn-lt"/>
                        </a:rPr>
                        <a:t> </a:t>
                      </a:r>
                      <a:r>
                        <a:rPr lang="en-US" sz="2000" b="1" i="0" u="none" strike="noStrike" dirty="0" smtClean="0">
                          <a:solidFill>
                            <a:srgbClr val="000000"/>
                          </a:solidFill>
                          <a:latin typeface="+mn-lt"/>
                        </a:rPr>
                        <a:t>Status</a:t>
                      </a:r>
                      <a:endParaRPr lang="en-US" sz="2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000" b="1" i="0" u="none" strike="noStrike" dirty="0">
                          <a:solidFill>
                            <a:srgbClr val="000000"/>
                          </a:solidFill>
                          <a:latin typeface="+mn-lt"/>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2401">
                <a:tc vMerge="1">
                  <a:txBody>
                    <a:bodyPr/>
                    <a:lstStyle/>
                    <a:p>
                      <a:endParaRPr lang="en-US"/>
                    </a:p>
                  </a:txBody>
                  <a:tcPr/>
                </a:tc>
                <a:tc>
                  <a:txBody>
                    <a:bodyPr/>
                    <a:lstStyle/>
                    <a:p>
                      <a:pPr algn="ctr" fontAlgn="b"/>
                      <a:r>
                        <a:rPr lang="en-US" sz="2000" b="1" i="0" u="none" strike="noStrike" dirty="0">
                          <a:solidFill>
                            <a:srgbClr val="000000"/>
                          </a:solidFill>
                          <a:latin typeface="+mn-lt"/>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2401">
                <a:tc>
                  <a:txBody>
                    <a:bodyPr/>
                    <a:lstStyle/>
                    <a:p>
                      <a:pPr algn="l" fontAlgn="b"/>
                      <a:r>
                        <a:rPr lang="en-US" sz="2000" b="0" i="0" u="none" strike="noStrike" dirty="0">
                          <a:solidFill>
                            <a:srgbClr val="000000"/>
                          </a:solidFill>
                          <a:latin typeface="+mn-lt"/>
                        </a:rPr>
                        <a:t>Execution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chemeClr val="tx1"/>
                          </a:solidFill>
                          <a:latin typeface="+mn-lt"/>
                        </a:rPr>
                        <a:t>Forecasted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Initiation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Planning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On Hold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1" i="0" u="none" strike="noStrike" dirty="0">
                          <a:solidFill>
                            <a:srgbClr val="FF0000"/>
                          </a:solidFill>
                          <a:latin typeface="+mn-lt"/>
                        </a:rPr>
                        <a:t>Queued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FF0000"/>
                          </a:solidFill>
                          <a:latin typeface="+mn-lt"/>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Scheduled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762">
                <a:tc>
                  <a:txBody>
                    <a:bodyPr/>
                    <a:lstStyle/>
                    <a:p>
                      <a:pPr algn="l" fontAlgn="b"/>
                      <a:r>
                        <a:rPr lang="en-US" sz="2000" b="1" i="0" u="none" strike="noStrike" dirty="0">
                          <a:solidFill>
                            <a:srgbClr val="000000"/>
                          </a:solidFill>
                          <a:latin typeface="+mn-lt"/>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2000" b="1" i="0" u="none" strike="noStrike" dirty="0">
                          <a:solidFill>
                            <a:srgbClr val="000000"/>
                          </a:solidFill>
                          <a:latin typeface="+mn-lt"/>
                        </a:rPr>
                        <a:t>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6" name="TextBox 5"/>
          <p:cNvSpPr txBox="1"/>
          <p:nvPr/>
        </p:nvSpPr>
        <p:spPr>
          <a:xfrm>
            <a:off x="6124921" y="4362996"/>
            <a:ext cx="2839692" cy="369332"/>
          </a:xfrm>
          <a:prstGeom prst="rect">
            <a:avLst/>
          </a:prstGeom>
          <a:noFill/>
        </p:spPr>
        <p:txBody>
          <a:bodyPr wrap="square" rtlCol="0">
            <a:spAutoFit/>
          </a:bodyPr>
          <a:lstStyle/>
          <a:p>
            <a:r>
              <a:rPr lang="en-US" dirty="0" smtClean="0">
                <a:solidFill>
                  <a:srgbClr val="FF0000"/>
                </a:solidFill>
              </a:rPr>
              <a:t>aka “The Black Hole”</a:t>
            </a:r>
            <a:endParaRPr lang="en-US" dirty="0">
              <a:solidFill>
                <a:srgbClr val="FF0000"/>
              </a:solidFill>
            </a:endParaRPr>
          </a:p>
        </p:txBody>
      </p:sp>
      <p:sp>
        <p:nvSpPr>
          <p:cNvPr id="7" name="Right Arrow 6"/>
          <p:cNvSpPr/>
          <p:nvPr/>
        </p:nvSpPr>
        <p:spPr>
          <a:xfrm>
            <a:off x="2011680" y="4323807"/>
            <a:ext cx="744175" cy="509451"/>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1538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6" descr="POWERPOINT cover.jpg"/>
          <p:cNvPicPr>
            <a:picLocks noChangeAspect="1"/>
          </p:cNvPicPr>
          <p:nvPr/>
        </p:nvPicPr>
        <p:blipFill>
          <a:blip r:embed="rId3" cstate="print"/>
          <a:srcRect/>
          <a:stretch>
            <a:fillRect/>
          </a:stretch>
        </p:blipFill>
        <p:spPr bwMode="auto">
          <a:xfrm>
            <a:off x="0" y="-294482"/>
            <a:ext cx="9180513" cy="6989763"/>
          </a:xfrm>
          <a:prstGeom prst="rect">
            <a:avLst/>
          </a:prstGeom>
          <a:noFill/>
          <a:ln w="9525">
            <a:noFill/>
            <a:miter lim="800000"/>
            <a:headEnd/>
            <a:tailEnd/>
          </a:ln>
        </p:spPr>
      </p:pic>
      <p:graphicFrame>
        <p:nvGraphicFramePr>
          <p:cNvPr id="5" name="Diagram 4"/>
          <p:cNvGraphicFramePr/>
          <p:nvPr/>
        </p:nvGraphicFramePr>
        <p:xfrm>
          <a:off x="2438400" y="1447799"/>
          <a:ext cx="5562600" cy="3124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28600" y="381000"/>
            <a:ext cx="8594766" cy="584775"/>
          </a:xfrm>
          <a:prstGeom prst="rect">
            <a:avLst/>
          </a:prstGeom>
          <a:noFill/>
        </p:spPr>
        <p:txBody>
          <a:bodyPr wrap="square" rtlCol="0">
            <a:spAutoFit/>
          </a:bodyPr>
          <a:lstStyle/>
          <a:p>
            <a:pPr algn="ctr"/>
            <a:r>
              <a:rPr lang="en-US" sz="3200" dirty="0" smtClean="0"/>
              <a:t>Project Request to Approval Process</a:t>
            </a:r>
            <a:endParaRPr lang="en-US" sz="3200" dirty="0"/>
          </a:p>
        </p:txBody>
      </p:sp>
      <p:sp>
        <p:nvSpPr>
          <p:cNvPr id="14" name="TextBox 13"/>
          <p:cNvSpPr txBox="1"/>
          <p:nvPr/>
        </p:nvSpPr>
        <p:spPr>
          <a:xfrm>
            <a:off x="3427012" y="4660901"/>
            <a:ext cx="906450" cy="461665"/>
          </a:xfrm>
          <a:prstGeom prst="rect">
            <a:avLst/>
          </a:prstGeom>
          <a:solidFill>
            <a:srgbClr val="FFFF00"/>
          </a:solidFill>
          <a:ln>
            <a:solidFill>
              <a:schemeClr val="accent1">
                <a:shade val="95000"/>
                <a:satMod val="105000"/>
              </a:schemeClr>
            </a:solidFill>
          </a:ln>
        </p:spPr>
        <p:txBody>
          <a:bodyPr wrap="square" rtlCol="0">
            <a:spAutoFit/>
          </a:bodyPr>
          <a:lstStyle/>
          <a:p>
            <a:pPr algn="ctr"/>
            <a:r>
              <a:rPr lang="en-US" sz="1200" dirty="0" smtClean="0"/>
              <a:t>IDEA Cancelled</a:t>
            </a:r>
            <a:endParaRPr lang="en-US" sz="1200" dirty="0"/>
          </a:p>
        </p:txBody>
      </p:sp>
      <p:cxnSp>
        <p:nvCxnSpPr>
          <p:cNvPr id="28" name="Straight Arrow Connector 27"/>
          <p:cNvCxnSpPr/>
          <p:nvPr/>
        </p:nvCxnSpPr>
        <p:spPr>
          <a:xfrm>
            <a:off x="2809956" y="4929809"/>
            <a:ext cx="617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aphicFrame>
        <p:nvGraphicFramePr>
          <p:cNvPr id="39" name="Diagram 38"/>
          <p:cNvGraphicFramePr/>
          <p:nvPr/>
        </p:nvGraphicFramePr>
        <p:xfrm>
          <a:off x="8001000" y="2362200"/>
          <a:ext cx="1143000" cy="1066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5" name="TextBox 44"/>
          <p:cNvSpPr txBox="1"/>
          <p:nvPr/>
        </p:nvSpPr>
        <p:spPr>
          <a:xfrm>
            <a:off x="152400" y="1219200"/>
            <a:ext cx="873318" cy="461665"/>
          </a:xfrm>
          <a:prstGeom prst="rect">
            <a:avLst/>
          </a:prstGeom>
          <a:solidFill>
            <a:schemeClr val="bg2">
              <a:lumMod val="50000"/>
            </a:schemeClr>
          </a:solidFill>
        </p:spPr>
        <p:txBody>
          <a:bodyPr wrap="square" rtlCol="0">
            <a:spAutoFit/>
          </a:bodyPr>
          <a:lstStyle/>
          <a:p>
            <a:pPr algn="ctr"/>
            <a:r>
              <a:rPr lang="en-US" sz="1200" dirty="0" smtClean="0">
                <a:solidFill>
                  <a:schemeClr val="bg1"/>
                </a:solidFill>
              </a:rPr>
              <a:t>Project Request </a:t>
            </a:r>
          </a:p>
        </p:txBody>
      </p:sp>
      <p:sp>
        <p:nvSpPr>
          <p:cNvPr id="46" name="TextBox 45"/>
          <p:cNvSpPr txBox="1"/>
          <p:nvPr/>
        </p:nvSpPr>
        <p:spPr>
          <a:xfrm>
            <a:off x="152399" y="1961347"/>
            <a:ext cx="873319" cy="1261884"/>
          </a:xfrm>
          <a:prstGeom prst="rect">
            <a:avLst/>
          </a:prstGeom>
          <a:solidFill>
            <a:schemeClr val="bg2">
              <a:lumMod val="50000"/>
            </a:schemeClr>
          </a:solidFill>
        </p:spPr>
        <p:txBody>
          <a:bodyPr wrap="square" rtlCol="0">
            <a:spAutoFit/>
          </a:bodyPr>
          <a:lstStyle/>
          <a:p>
            <a:pPr algn="ctr"/>
            <a:endParaRPr lang="en-US" sz="1400" dirty="0" smtClean="0">
              <a:solidFill>
                <a:schemeClr val="bg1"/>
              </a:solidFill>
            </a:endParaRPr>
          </a:p>
          <a:p>
            <a:pPr algn="ctr"/>
            <a:r>
              <a:rPr lang="en-US" sz="1200" dirty="0" smtClean="0">
                <a:solidFill>
                  <a:schemeClr val="bg1"/>
                </a:solidFill>
              </a:rPr>
              <a:t>Dept Head  Approves the IDEA</a:t>
            </a:r>
          </a:p>
          <a:p>
            <a:pPr algn="ctr"/>
            <a:endParaRPr lang="en-US" sz="1400" dirty="0" smtClean="0">
              <a:solidFill>
                <a:schemeClr val="bg1"/>
              </a:solidFill>
            </a:endParaRPr>
          </a:p>
        </p:txBody>
      </p:sp>
      <p:sp>
        <p:nvSpPr>
          <p:cNvPr id="78" name="Diamond 77"/>
          <p:cNvSpPr/>
          <p:nvPr/>
        </p:nvSpPr>
        <p:spPr>
          <a:xfrm>
            <a:off x="2352755" y="2895600"/>
            <a:ext cx="457201" cy="533400"/>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tx1"/>
                </a:solidFill>
              </a:rPr>
              <a:t>?</a:t>
            </a:r>
            <a:endParaRPr lang="en-US" sz="1600" b="1" dirty="0">
              <a:solidFill>
                <a:schemeClr val="tx1"/>
              </a:solidFill>
            </a:endParaRPr>
          </a:p>
        </p:txBody>
      </p:sp>
      <p:sp>
        <p:nvSpPr>
          <p:cNvPr id="105" name="Oval 104"/>
          <p:cNvSpPr/>
          <p:nvPr/>
        </p:nvSpPr>
        <p:spPr>
          <a:xfrm>
            <a:off x="2352756" y="4660900"/>
            <a:ext cx="457200" cy="457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a:t>
            </a:r>
            <a:endParaRPr lang="en-US" sz="1400" dirty="0"/>
          </a:p>
        </p:txBody>
      </p:sp>
      <p:sp>
        <p:nvSpPr>
          <p:cNvPr id="121" name="Trapezoid 120"/>
          <p:cNvSpPr/>
          <p:nvPr/>
        </p:nvSpPr>
        <p:spPr>
          <a:xfrm rot="5400000">
            <a:off x="1043769" y="1732088"/>
            <a:ext cx="1524000" cy="1165224"/>
          </a:xfrm>
          <a:prstGeom prst="trapezoi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 </a:t>
            </a:r>
            <a:r>
              <a:rPr lang="en-US" sz="1400" dirty="0" smtClean="0"/>
              <a:t>Site Governance</a:t>
            </a:r>
            <a:endParaRPr lang="en-US" sz="1400" dirty="0"/>
          </a:p>
        </p:txBody>
      </p:sp>
      <p:sp>
        <p:nvSpPr>
          <p:cNvPr id="122" name="Trapezoid 121"/>
          <p:cNvSpPr/>
          <p:nvPr/>
        </p:nvSpPr>
        <p:spPr>
          <a:xfrm rot="5400000">
            <a:off x="1058119" y="3265488"/>
            <a:ext cx="1447800" cy="1165224"/>
          </a:xfrm>
          <a:prstGeom prst="trapezoid">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 </a:t>
            </a:r>
            <a:r>
              <a:rPr lang="en-US" sz="1400" dirty="0" smtClean="0"/>
              <a:t>Service Line Governance</a:t>
            </a:r>
            <a:endParaRPr lang="en-US" sz="1400" dirty="0"/>
          </a:p>
        </p:txBody>
      </p:sp>
      <p:cxnSp>
        <p:nvCxnSpPr>
          <p:cNvPr id="140" name="Shape 139"/>
          <p:cNvCxnSpPr>
            <a:stCxn id="46" idx="2"/>
            <a:endCxn id="122" idx="2"/>
          </p:cNvCxnSpPr>
          <p:nvPr/>
        </p:nvCxnSpPr>
        <p:spPr>
          <a:xfrm rot="16200000" flipH="1">
            <a:off x="581799" y="3230491"/>
            <a:ext cx="624869" cy="610348"/>
          </a:xfrm>
          <a:prstGeom prst="bentConnector2">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a:stCxn id="78" idx="2"/>
            <a:endCxn id="105" idx="0"/>
          </p:cNvCxnSpPr>
          <p:nvPr/>
        </p:nvCxnSpPr>
        <p:spPr>
          <a:xfrm>
            <a:off x="2581356" y="3429000"/>
            <a:ext cx="0" cy="12319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rapezoid 26"/>
          <p:cNvSpPr/>
          <p:nvPr/>
        </p:nvSpPr>
        <p:spPr>
          <a:xfrm rot="5400000">
            <a:off x="6695122" y="2566640"/>
            <a:ext cx="1487557" cy="821378"/>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tx1"/>
                </a:solidFill>
              </a:rPr>
              <a:t> </a:t>
            </a:r>
            <a:r>
              <a:rPr lang="en-US" sz="1400" dirty="0" smtClean="0">
                <a:solidFill>
                  <a:schemeClr val="tx1"/>
                </a:solidFill>
              </a:rPr>
              <a:t>Final Funding</a:t>
            </a:r>
          </a:p>
          <a:p>
            <a:pPr algn="ctr"/>
            <a:r>
              <a:rPr lang="en-US" sz="1400" dirty="0" smtClean="0">
                <a:solidFill>
                  <a:schemeClr val="tx1"/>
                </a:solidFill>
              </a:rPr>
              <a:t>Approval</a:t>
            </a:r>
            <a:endParaRPr lang="en-US" sz="1400" dirty="0">
              <a:solidFill>
                <a:schemeClr val="tx1"/>
              </a:solidFill>
            </a:endParaRPr>
          </a:p>
        </p:txBody>
      </p:sp>
      <p:cxnSp>
        <p:nvCxnSpPr>
          <p:cNvPr id="47" name="Straight Arrow Connector 46"/>
          <p:cNvCxnSpPr>
            <a:stCxn id="45" idx="2"/>
            <a:endCxn id="46" idx="0"/>
          </p:cNvCxnSpPr>
          <p:nvPr/>
        </p:nvCxnSpPr>
        <p:spPr>
          <a:xfrm>
            <a:off x="589059" y="1680865"/>
            <a:ext cx="0" cy="2804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25718" y="2438401"/>
            <a:ext cx="22713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78" idx="3"/>
          </p:cNvCxnSpPr>
          <p:nvPr/>
        </p:nvCxnSpPr>
        <p:spPr>
          <a:xfrm>
            <a:off x="2809956" y="3162300"/>
            <a:ext cx="3488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4180114" y="3162300"/>
            <a:ext cx="15334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201392" y="3124200"/>
            <a:ext cx="1187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6840187" y="3036705"/>
            <a:ext cx="1880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861465" y="2977330"/>
            <a:ext cx="15141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352756" y="2374075"/>
            <a:ext cx="22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a:endCxn id="78" idx="0"/>
          </p:cNvCxnSpPr>
          <p:nvPr/>
        </p:nvCxnSpPr>
        <p:spPr>
          <a:xfrm>
            <a:off x="2581356" y="2362200"/>
            <a:ext cx="0" cy="533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122" idx="0"/>
          </p:cNvCxnSpPr>
          <p:nvPr/>
        </p:nvCxnSpPr>
        <p:spPr>
          <a:xfrm>
            <a:off x="2364631" y="3848100"/>
            <a:ext cx="2286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1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age corner white2-a.eps"/>
          <p:cNvPicPr>
            <a:picLocks noChangeAspect="1"/>
          </p:cNvPicPr>
          <p:nvPr/>
        </p:nvPicPr>
        <p:blipFill>
          <a:blip r:embed="rId2" cstate="print"/>
          <a:srcRect/>
          <a:stretch>
            <a:fillRect/>
          </a:stretch>
        </p:blipFill>
        <p:spPr bwMode="auto">
          <a:xfrm>
            <a:off x="7578725" y="5257800"/>
            <a:ext cx="1606550" cy="1600200"/>
          </a:xfrm>
          <a:prstGeom prst="rect">
            <a:avLst/>
          </a:prstGeom>
          <a:noFill/>
          <a:ln w="9525">
            <a:noFill/>
            <a:miter lim="800000"/>
            <a:headEnd/>
            <a:tailEnd/>
          </a:ln>
        </p:spPr>
      </p:pic>
      <p:pic>
        <p:nvPicPr>
          <p:cNvPr id="7171" name="Picture 6" descr="NQF Winner 2010 lock-up green-r.eps"/>
          <p:cNvPicPr>
            <a:picLocks noChangeAspect="1"/>
          </p:cNvPicPr>
          <p:nvPr/>
        </p:nvPicPr>
        <p:blipFill>
          <a:blip r:embed="rId3" cstate="print"/>
          <a:srcRect/>
          <a:stretch>
            <a:fillRect/>
          </a:stretch>
        </p:blipFill>
        <p:spPr bwMode="auto">
          <a:xfrm>
            <a:off x="8296275" y="6556375"/>
            <a:ext cx="668338" cy="461963"/>
          </a:xfrm>
          <a:prstGeom prst="rect">
            <a:avLst/>
          </a:prstGeom>
          <a:noFill/>
          <a:ln w="9525">
            <a:noFill/>
            <a:miter lim="800000"/>
            <a:headEnd/>
            <a:tailEnd/>
          </a:ln>
        </p:spPr>
      </p:pic>
      <p:sp>
        <p:nvSpPr>
          <p:cNvPr id="7172" name="TextBox 4"/>
          <p:cNvSpPr txBox="1">
            <a:spLocks noChangeArrowheads="1"/>
          </p:cNvSpPr>
          <p:nvPr/>
        </p:nvSpPr>
        <p:spPr bwMode="auto">
          <a:xfrm>
            <a:off x="1214438" y="180304"/>
            <a:ext cx="6657975" cy="584775"/>
          </a:xfrm>
          <a:prstGeom prst="rect">
            <a:avLst/>
          </a:prstGeom>
          <a:noFill/>
          <a:ln w="9525">
            <a:noFill/>
            <a:miter lim="800000"/>
            <a:headEnd/>
            <a:tailEnd/>
          </a:ln>
        </p:spPr>
        <p:txBody>
          <a:bodyPr>
            <a:spAutoFit/>
          </a:bodyPr>
          <a:lstStyle/>
          <a:p>
            <a:pPr algn="ctr"/>
            <a:r>
              <a:rPr lang="en-US" sz="3200" dirty="0" smtClean="0">
                <a:latin typeface="+mj-lt"/>
                <a:cs typeface="ＭＳ Ｐゴシック" pitchFamily="-110" charset="-128"/>
              </a:rPr>
              <a:t>Project Metrics NOW</a:t>
            </a:r>
          </a:p>
        </p:txBody>
      </p:sp>
      <p:graphicFrame>
        <p:nvGraphicFramePr>
          <p:cNvPr id="14" name="Table 13"/>
          <p:cNvGraphicFramePr>
            <a:graphicFrameLocks noGrp="1"/>
          </p:cNvGraphicFramePr>
          <p:nvPr/>
        </p:nvGraphicFramePr>
        <p:xfrm>
          <a:off x="1371600" y="1005844"/>
          <a:ext cx="4963886" cy="4650371"/>
        </p:xfrm>
        <a:graphic>
          <a:graphicData uri="http://schemas.openxmlformats.org/drawingml/2006/table">
            <a:tbl>
              <a:tblPr/>
              <a:tblGrid>
                <a:gridCol w="1849292"/>
                <a:gridCol w="1557297"/>
                <a:gridCol w="1557297"/>
              </a:tblGrid>
              <a:tr h="462401">
                <a:tc rowSpan="2">
                  <a:txBody>
                    <a:bodyPr/>
                    <a:lstStyle/>
                    <a:p>
                      <a:pPr algn="ctr" fontAlgn="b"/>
                      <a:r>
                        <a:rPr lang="en-US" sz="2000" b="1" i="0" u="none" strike="noStrike" dirty="0">
                          <a:solidFill>
                            <a:srgbClr val="000000"/>
                          </a:solidFill>
                          <a:latin typeface="+mn-lt"/>
                        </a:rPr>
                        <a:t>Status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000" b="1" i="0" u="none" strike="noStrike" dirty="0">
                          <a:solidFill>
                            <a:srgbClr val="000000"/>
                          </a:solidFill>
                          <a:latin typeface="+mn-lt"/>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000" b="1" i="0" u="none" strike="noStrike" dirty="0">
                          <a:solidFill>
                            <a:srgbClr val="000000"/>
                          </a:solidFill>
                          <a:latin typeface="+mn-lt"/>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2401">
                <a:tc vMerge="1">
                  <a:txBody>
                    <a:bodyPr/>
                    <a:lstStyle/>
                    <a:p>
                      <a:endParaRPr lang="en-US"/>
                    </a:p>
                  </a:txBody>
                  <a:tcPr/>
                </a:tc>
                <a:tc>
                  <a:txBody>
                    <a:bodyPr/>
                    <a:lstStyle/>
                    <a:p>
                      <a:pPr algn="ctr" fontAlgn="b"/>
                      <a:r>
                        <a:rPr lang="en-US" sz="2000" b="1" i="0" u="none" strike="noStrike" dirty="0">
                          <a:solidFill>
                            <a:srgbClr val="000000"/>
                          </a:solidFill>
                          <a:latin typeface="+mn-lt"/>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2000" b="1" i="0" u="none" strike="noStrike" dirty="0" smtClean="0">
                          <a:solidFill>
                            <a:srgbClr val="000000"/>
                          </a:solidFill>
                          <a:latin typeface="+mn-lt"/>
                        </a:rPr>
                        <a:t>Currently</a:t>
                      </a:r>
                      <a:endParaRPr lang="en-US" sz="2000" b="1" i="0" u="none" strike="noStrike" dirty="0">
                        <a:solidFill>
                          <a:srgbClr val="000000"/>
                        </a:solidFill>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462401">
                <a:tc>
                  <a:txBody>
                    <a:bodyPr/>
                    <a:lstStyle/>
                    <a:p>
                      <a:pPr algn="l" fontAlgn="b"/>
                      <a:r>
                        <a:rPr lang="en-US" sz="2000" b="0" i="0" u="none" strike="noStrike" dirty="0">
                          <a:solidFill>
                            <a:srgbClr val="000000"/>
                          </a:solidFill>
                          <a:latin typeface="+mn-lt"/>
                        </a:rPr>
                        <a:t>Execution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1" i="0" u="none" strike="noStrike" dirty="0">
                          <a:solidFill>
                            <a:srgbClr val="FF0000"/>
                          </a:solidFill>
                          <a:latin typeface="+mn-lt"/>
                        </a:rPr>
                        <a:t>Forecasted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FF0000"/>
                          </a:solidFill>
                          <a:latin typeface="+mn-lt"/>
                        </a:rPr>
                        <a:t>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Initiation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Planning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On Hold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1" i="0" u="none" strike="noStrike" dirty="0">
                          <a:solidFill>
                            <a:srgbClr val="FF0000"/>
                          </a:solidFill>
                          <a:latin typeface="+mn-lt"/>
                        </a:rPr>
                        <a:t>Queued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FF0000"/>
                          </a:solidFill>
                          <a:latin typeface="+mn-lt"/>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FF0000"/>
                          </a:solidFill>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2401">
                <a:tc>
                  <a:txBody>
                    <a:bodyPr/>
                    <a:lstStyle/>
                    <a:p>
                      <a:pPr algn="l" fontAlgn="b"/>
                      <a:r>
                        <a:rPr lang="en-US" sz="2000" b="0" i="0" u="none" strike="noStrike" dirty="0">
                          <a:solidFill>
                            <a:srgbClr val="000000"/>
                          </a:solidFill>
                          <a:latin typeface="+mn-lt"/>
                        </a:rPr>
                        <a:t>Scheduled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000" b="0" i="0" u="none" strike="noStrike" dirty="0">
                          <a:solidFill>
                            <a:srgbClr val="000000"/>
                          </a:solidFill>
                          <a:latin typeface="+mn-l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762">
                <a:tc>
                  <a:txBody>
                    <a:bodyPr/>
                    <a:lstStyle/>
                    <a:p>
                      <a:pPr algn="l" fontAlgn="b"/>
                      <a:r>
                        <a:rPr lang="en-US" sz="2000" b="1" i="0" u="none" strike="noStrike" dirty="0">
                          <a:solidFill>
                            <a:srgbClr val="000000"/>
                          </a:solidFill>
                          <a:latin typeface="+mn-lt"/>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2000" b="1" i="0" u="none" strike="noStrike" dirty="0">
                          <a:solidFill>
                            <a:srgbClr val="000000"/>
                          </a:solidFill>
                          <a:latin typeface="+mn-lt"/>
                        </a:rPr>
                        <a:t>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2000" b="1" i="0" u="none" strike="noStrike" dirty="0">
                          <a:solidFill>
                            <a:srgbClr val="000000"/>
                          </a:solidFill>
                          <a:latin typeface="+mn-lt"/>
                        </a:rPr>
                        <a:t>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bl>
          </a:graphicData>
        </a:graphic>
      </p:graphicFrame>
      <p:sp>
        <p:nvSpPr>
          <p:cNvPr id="6" name="TextBox 5"/>
          <p:cNvSpPr txBox="1"/>
          <p:nvPr/>
        </p:nvSpPr>
        <p:spPr>
          <a:xfrm>
            <a:off x="6570617" y="5329647"/>
            <a:ext cx="1725658" cy="369332"/>
          </a:xfrm>
          <a:prstGeom prst="rect">
            <a:avLst/>
          </a:prstGeom>
          <a:noFill/>
        </p:spPr>
        <p:txBody>
          <a:bodyPr wrap="square" rtlCol="0">
            <a:spAutoFit/>
          </a:bodyPr>
          <a:lstStyle/>
          <a:p>
            <a:r>
              <a:rPr lang="en-US" dirty="0" smtClean="0"/>
              <a:t>20 % fewer</a:t>
            </a:r>
            <a:endParaRPr lang="en-US" dirty="0"/>
          </a:p>
        </p:txBody>
      </p:sp>
      <p:sp>
        <p:nvSpPr>
          <p:cNvPr id="7" name="TextBox 6"/>
          <p:cNvSpPr txBox="1"/>
          <p:nvPr/>
        </p:nvSpPr>
        <p:spPr>
          <a:xfrm>
            <a:off x="6400801" y="2364376"/>
            <a:ext cx="2563812" cy="646331"/>
          </a:xfrm>
          <a:prstGeom prst="rect">
            <a:avLst/>
          </a:prstGeom>
          <a:noFill/>
        </p:spPr>
        <p:txBody>
          <a:bodyPr wrap="square" rtlCol="0">
            <a:spAutoFit/>
          </a:bodyPr>
          <a:lstStyle/>
          <a:p>
            <a:r>
              <a:rPr lang="en-US" dirty="0" smtClean="0">
                <a:solidFill>
                  <a:srgbClr val="FF0000"/>
                </a:solidFill>
              </a:rPr>
              <a:t>Planned, budgeted but not yet started</a:t>
            </a:r>
            <a:endParaRPr lang="en-US" dirty="0">
              <a:solidFill>
                <a:srgbClr val="FF0000"/>
              </a:solidFill>
            </a:endParaRPr>
          </a:p>
        </p:txBody>
      </p:sp>
      <p:sp>
        <p:nvSpPr>
          <p:cNvPr id="8" name="TextBox 7"/>
          <p:cNvSpPr txBox="1"/>
          <p:nvPr/>
        </p:nvSpPr>
        <p:spPr>
          <a:xfrm>
            <a:off x="6400801" y="4376058"/>
            <a:ext cx="2393996" cy="369332"/>
          </a:xfrm>
          <a:prstGeom prst="rect">
            <a:avLst/>
          </a:prstGeom>
          <a:noFill/>
        </p:spPr>
        <p:txBody>
          <a:bodyPr wrap="square" rtlCol="0">
            <a:spAutoFit/>
          </a:bodyPr>
          <a:lstStyle/>
          <a:p>
            <a:r>
              <a:rPr lang="en-US" dirty="0" smtClean="0">
                <a:solidFill>
                  <a:srgbClr val="FF0000"/>
                </a:solidFill>
              </a:rPr>
              <a:t>Queue eliminated!</a:t>
            </a:r>
            <a:endParaRPr lang="en-US" dirty="0">
              <a:solidFill>
                <a:srgbClr val="FF0000"/>
              </a:solidFill>
            </a:endParaRPr>
          </a:p>
        </p:txBody>
      </p:sp>
      <p:sp>
        <p:nvSpPr>
          <p:cNvPr id="9" name="Right Arrow 8"/>
          <p:cNvSpPr/>
          <p:nvPr/>
        </p:nvSpPr>
        <p:spPr>
          <a:xfrm>
            <a:off x="470263" y="2449004"/>
            <a:ext cx="744175" cy="509451"/>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492033" y="4235939"/>
            <a:ext cx="744175" cy="509451"/>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1982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533400"/>
            <a:ext cx="9144000" cy="6481354"/>
          </a:xfrm>
          <a:prstGeom prst="rect">
            <a:avLst/>
          </a:prstGeom>
          <a:noFill/>
          <a:ln w="9525">
            <a:noFill/>
            <a:miter lim="800000"/>
            <a:headEnd/>
            <a:tailEnd/>
          </a:ln>
        </p:spPr>
      </p:pic>
      <p:sp>
        <p:nvSpPr>
          <p:cNvPr id="3" name="TextBox 2"/>
          <p:cNvSpPr txBox="1"/>
          <p:nvPr/>
        </p:nvSpPr>
        <p:spPr>
          <a:xfrm>
            <a:off x="1267097" y="0"/>
            <a:ext cx="6714309" cy="523220"/>
          </a:xfrm>
          <a:prstGeom prst="rect">
            <a:avLst/>
          </a:prstGeom>
          <a:noFill/>
        </p:spPr>
        <p:txBody>
          <a:bodyPr wrap="square" rtlCol="0">
            <a:spAutoFit/>
          </a:bodyPr>
          <a:lstStyle/>
          <a:p>
            <a:pPr algn="ctr"/>
            <a:r>
              <a:rPr lang="en-US" sz="2800" dirty="0" smtClean="0"/>
              <a:t>Example:  Collision Management</a:t>
            </a:r>
            <a:endParaRPr lang="en-US" sz="2800" dirty="0"/>
          </a:p>
        </p:txBody>
      </p:sp>
    </p:spTree>
    <p:extLst>
      <p:ext uri="{BB962C8B-B14F-4D97-AF65-F5344CB8AC3E}">
        <p14:creationId xmlns:p14="http://schemas.microsoft.com/office/powerpoint/2010/main" val="2536868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 y="2184400"/>
            <a:ext cx="5759450" cy="1076325"/>
          </a:xfrm>
        </p:spPr>
        <p:txBody>
          <a:bodyPr/>
          <a:lstStyle/>
          <a:p>
            <a:r>
              <a:rPr lang="en-US" sz="3200" b="1" dirty="0" smtClean="0">
                <a:ea typeface="ＭＳ Ｐゴシック" pitchFamily="34" charset="-128"/>
              </a:rPr>
              <a:t>PPM Process Maturity</a:t>
            </a:r>
          </a:p>
          <a:p>
            <a:r>
              <a:rPr lang="en-US" sz="1800" b="1" dirty="0" smtClean="0">
                <a:ea typeface="ＭＳ Ｐゴシック" pitchFamily="34" charset="-128"/>
              </a:rPr>
              <a:t>Valecia Dyett, PhD, PMP</a:t>
            </a:r>
          </a:p>
          <a:p>
            <a:r>
              <a:rPr lang="en-US" sz="1800" b="1" dirty="0" smtClean="0">
                <a:ea typeface="ＭＳ Ｐゴシック" pitchFamily="34" charset="-128"/>
              </a:rPr>
              <a:t>February, 2014</a:t>
            </a:r>
          </a:p>
        </p:txBody>
      </p:sp>
    </p:spTree>
    <p:extLst>
      <p:ext uri="{BB962C8B-B14F-4D97-AF65-F5344CB8AC3E}">
        <p14:creationId xmlns:p14="http://schemas.microsoft.com/office/powerpoint/2010/main" val="2327375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Project Management Maturity Model</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1"/>
          </p:nvPr>
        </p:nvSpPr>
        <p:spPr/>
        <p:txBody>
          <a:bodyPr/>
          <a:lstStyle/>
          <a:p>
            <a:pPr>
              <a:defRPr/>
            </a:pPr>
            <a:fld id="{520B978F-4BA7-48CA-97CD-88F444ADA712}" type="slidenum">
              <a:rPr lang="en-US" smtClean="0">
                <a:solidFill>
                  <a:srgbClr val="4D4D4D"/>
                </a:solidFill>
              </a:rPr>
              <a:pPr>
                <a:defRPr/>
              </a:pPr>
              <a:t>25</a:t>
            </a:fld>
            <a:endParaRPr lang="en-US" dirty="0">
              <a:solidFill>
                <a:srgbClr val="4D4D4D"/>
              </a:solidFill>
            </a:endParaRPr>
          </a:p>
        </p:txBody>
      </p:sp>
      <p:pic>
        <p:nvPicPr>
          <p:cNvPr id="5" name="Picture 2" descr="http://www.building4business.com.au/img/PPPM_maturity%20model.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500" y="1389063"/>
            <a:ext cx="7924800" cy="446563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711200" y="1778000"/>
            <a:ext cx="2171700" cy="990600"/>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7" name="Rounded Rectangle 6"/>
          <p:cNvSpPr/>
          <p:nvPr/>
        </p:nvSpPr>
        <p:spPr bwMode="auto">
          <a:xfrm>
            <a:off x="6705600" y="3505200"/>
            <a:ext cx="2171700" cy="990600"/>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3" name="Flowchart: Summing Junction 2"/>
          <p:cNvSpPr/>
          <p:nvPr/>
        </p:nvSpPr>
        <p:spPr bwMode="auto">
          <a:xfrm>
            <a:off x="113102" y="4495800"/>
            <a:ext cx="522792" cy="365760"/>
          </a:xfrm>
          <a:prstGeom prst="flowChartSummingJunction">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000" b="1" dirty="0" smtClean="0">
                <a:solidFill>
                  <a:srgbClr val="4D4D4D"/>
                </a:solidFill>
                <a:latin typeface="Arial" charset="0"/>
                <a:ea typeface="ＭＳ Ｐゴシック" pitchFamily="34" charset="-128"/>
              </a:rPr>
              <a:t>TBC      </a:t>
            </a:r>
          </a:p>
        </p:txBody>
      </p:sp>
    </p:spTree>
    <p:extLst>
      <p:ext uri="{BB962C8B-B14F-4D97-AF65-F5344CB8AC3E}">
        <p14:creationId xmlns:p14="http://schemas.microsoft.com/office/powerpoint/2010/main" val="250006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175"/>
          <a:stretch/>
        </p:blipFill>
        <p:spPr bwMode="auto">
          <a:xfrm>
            <a:off x="152400" y="1000461"/>
            <a:ext cx="8908074" cy="486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47205" y="199008"/>
            <a:ext cx="6288741" cy="584775"/>
          </a:xfrm>
          <a:prstGeom prst="rect">
            <a:avLst/>
          </a:prstGeom>
          <a:noFill/>
        </p:spPr>
        <p:txBody>
          <a:bodyPr wrap="square" rtlCol="0">
            <a:spAutoFit/>
          </a:bodyPr>
          <a:lstStyle/>
          <a:p>
            <a:pPr fontAlgn="base">
              <a:spcBef>
                <a:spcPct val="0"/>
              </a:spcBef>
              <a:spcAft>
                <a:spcPct val="0"/>
              </a:spcAft>
            </a:pPr>
            <a:r>
              <a:rPr lang="en-US" sz="3200" dirty="0" smtClean="0">
                <a:solidFill>
                  <a:srgbClr val="4D4D4D"/>
                </a:solidFill>
                <a:latin typeface="Arial" charset="0"/>
                <a:ea typeface="ＭＳ Ｐゴシック" pitchFamily="34" charset="-128"/>
              </a:rPr>
              <a:t>PMO To-Do List</a:t>
            </a:r>
            <a:endParaRPr lang="en-US" sz="3200" dirty="0">
              <a:solidFill>
                <a:srgbClr val="4D4D4D"/>
              </a:solidFill>
              <a:latin typeface="Arial" charset="0"/>
              <a:ea typeface="ＭＳ Ｐゴシック" pitchFamily="34" charset="-128"/>
            </a:endParaRPr>
          </a:p>
        </p:txBody>
      </p:sp>
      <p:sp>
        <p:nvSpPr>
          <p:cNvPr id="2" name="Oval 1"/>
          <p:cNvSpPr/>
          <p:nvPr/>
        </p:nvSpPr>
        <p:spPr bwMode="auto">
          <a:xfrm>
            <a:off x="4873195" y="268928"/>
            <a:ext cx="4152451" cy="5195944"/>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5" name="Slide Number Placeholder 1"/>
          <p:cNvSpPr>
            <a:spLocks noGrp="1"/>
          </p:cNvSpPr>
          <p:nvPr>
            <p:ph type="sldNum" sz="quarter" idx="11"/>
          </p:nvPr>
        </p:nvSpPr>
        <p:spPr>
          <a:xfrm>
            <a:off x="6553200" y="6483350"/>
            <a:ext cx="2133600" cy="365125"/>
          </a:xfrm>
        </p:spPr>
        <p:txBody>
          <a:bodyPr/>
          <a:lstStyle/>
          <a:p>
            <a:pPr>
              <a:defRPr/>
            </a:pPr>
            <a:fld id="{5351319A-8405-48CB-97D1-C98F2F296716}" type="slidenum">
              <a:rPr lang="en-US" smtClean="0">
                <a:solidFill>
                  <a:srgbClr val="4D4D4D"/>
                </a:solidFill>
              </a:rPr>
              <a:pPr>
                <a:defRPr/>
              </a:pPr>
              <a:t>26</a:t>
            </a:fld>
            <a:endParaRPr lang="en-US" dirty="0">
              <a:solidFill>
                <a:srgbClr val="4D4D4D"/>
              </a:solidFill>
            </a:endParaRPr>
          </a:p>
        </p:txBody>
      </p:sp>
    </p:spTree>
    <p:extLst>
      <p:ext uri="{BB962C8B-B14F-4D97-AF65-F5344CB8AC3E}">
        <p14:creationId xmlns:p14="http://schemas.microsoft.com/office/powerpoint/2010/main" val="870220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p:cNvSpPr/>
          <p:nvPr/>
        </p:nvSpPr>
        <p:spPr>
          <a:xfrm>
            <a:off x="1219200" y="2743200"/>
            <a:ext cx="3612842" cy="3810000"/>
          </a:xfrm>
          <a:prstGeom prst="donut">
            <a:avLst/>
          </a:prstGeom>
          <a:solidFill>
            <a:schemeClr val="accent5">
              <a:lumMod val="75000"/>
            </a:schemeClr>
          </a:solidFill>
          <a:ln>
            <a:noFill/>
          </a:ln>
          <a:effectLst>
            <a:outerShdw blurRad="139700" dist="38100" dir="5400000" algn="t" rotWithShape="0">
              <a:prstClr val="black">
                <a:alpha val="40000"/>
              </a:prstClr>
            </a:outerShdw>
          </a:effectLst>
          <a:scene3d>
            <a:camera prst="isometricOffAxis1Top"/>
            <a:lightRig rig="threePt" dir="t">
              <a:rot lat="0" lon="0" rev="1800000"/>
            </a:lightRig>
          </a:scene3d>
          <a:sp3d extrusionH="381000" prstMaterial="softEdge">
            <a:bevelT w="63500" h="63500" prst="convex"/>
            <a:bevelB w="63500" h="63500" prst="convex"/>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5" name="Donut 4"/>
          <p:cNvSpPr/>
          <p:nvPr/>
        </p:nvSpPr>
        <p:spPr>
          <a:xfrm>
            <a:off x="4343400" y="685800"/>
            <a:ext cx="3251558" cy="3429000"/>
          </a:xfrm>
          <a:prstGeom prst="donut">
            <a:avLst/>
          </a:prstGeom>
          <a:solidFill>
            <a:schemeClr val="accent4">
              <a:lumMod val="75000"/>
            </a:schemeClr>
          </a:solidFill>
          <a:ln>
            <a:noFill/>
          </a:ln>
          <a:effectLst>
            <a:outerShdw blurRad="139700" dist="38100" dir="5400000" algn="t" rotWithShape="0">
              <a:prstClr val="black">
                <a:alpha val="40000"/>
              </a:prstClr>
            </a:outerShdw>
          </a:effectLst>
          <a:scene3d>
            <a:camera prst="isometricOffAxis1Top">
              <a:rot lat="18075715" lon="18392745" rev="3456000"/>
            </a:camera>
            <a:lightRig rig="threePt" dir="t">
              <a:rot lat="0" lon="0" rev="1800000"/>
            </a:lightRig>
          </a:scene3d>
          <a:sp3d extrusionH="381000" prstMaterial="softEdge">
            <a:bevelT w="63500" h="63500" prst="convex"/>
            <a:bevelB w="63500" h="63500" prst="convex"/>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7" name="Donut 6"/>
          <p:cNvSpPr/>
          <p:nvPr/>
        </p:nvSpPr>
        <p:spPr>
          <a:xfrm>
            <a:off x="379836" y="515820"/>
            <a:ext cx="3347476" cy="3450774"/>
          </a:xfrm>
          <a:prstGeom prst="donut">
            <a:avLst>
              <a:gd name="adj" fmla="val 18023"/>
            </a:avLst>
          </a:prstGeom>
          <a:solidFill>
            <a:schemeClr val="accent3">
              <a:lumMod val="75000"/>
            </a:schemeClr>
          </a:solidFill>
          <a:ln>
            <a:noFill/>
          </a:ln>
          <a:effectLst>
            <a:outerShdw blurRad="139700" dist="38100" dir="5400000" algn="t" rotWithShape="0">
              <a:prstClr val="black">
                <a:alpha val="40000"/>
              </a:prstClr>
            </a:outerShdw>
          </a:effectLst>
          <a:scene3d>
            <a:camera prst="isometricOffAxis1Top">
              <a:rot lat="18075715" lon="18392745" rev="3456000"/>
            </a:camera>
            <a:lightRig rig="threePt" dir="t">
              <a:rot lat="0" lon="0" rev="1800000"/>
            </a:lightRig>
          </a:scene3d>
          <a:sp3d extrusionH="381000" prstMaterial="softEdge">
            <a:bevelT w="63500" h="63500" prst="convex"/>
            <a:bevelB w="63500" h="63500" prst="convex"/>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9" name="Rectangle 2"/>
          <p:cNvSpPr txBox="1">
            <a:spLocks noChangeArrowheads="1"/>
          </p:cNvSpPr>
          <p:nvPr/>
        </p:nvSpPr>
        <p:spPr>
          <a:xfrm>
            <a:off x="914400" y="75956"/>
            <a:ext cx="7772400" cy="914400"/>
          </a:xfrm>
          <a:prstGeom prst="rect">
            <a:avLst/>
          </a:prstGeom>
        </p:spPr>
        <p:txBody>
          <a:bodyPr vert="horz" anchor="t">
            <a:noAutofit/>
          </a:bodyPr>
          <a:lstStyle/>
          <a:p>
            <a:pPr algn="ctr">
              <a:spcBef>
                <a:spcPct val="0"/>
              </a:spcBef>
              <a:defRPr/>
            </a:pPr>
            <a:r>
              <a:rPr lang="en-US" sz="4000" spc="-100" dirty="0" smtClean="0">
                <a:solidFill>
                  <a:srgbClr val="4D4D4D">
                    <a:satMod val="200000"/>
                  </a:srgbClr>
                </a:solidFill>
                <a:latin typeface="Arial" pitchFamily="34" charset="0"/>
                <a:ea typeface="ＭＳ Ｐゴシック"/>
                <a:cs typeface="Arial" pitchFamily="34" charset="0"/>
              </a:rPr>
              <a:t>Where We Were…</a:t>
            </a:r>
          </a:p>
        </p:txBody>
      </p:sp>
      <p:sp>
        <p:nvSpPr>
          <p:cNvPr id="14" name="TextBox 13"/>
          <p:cNvSpPr txBox="1"/>
          <p:nvPr/>
        </p:nvSpPr>
        <p:spPr>
          <a:xfrm>
            <a:off x="4267199" y="1303588"/>
            <a:ext cx="1591931" cy="738664"/>
          </a:xfrm>
          <a:prstGeom prst="rect">
            <a:avLst/>
          </a:prstGeom>
          <a:noFill/>
        </p:spPr>
        <p:txBody>
          <a:bodyPr wrap="square" rtlCol="0">
            <a:spAutoFit/>
          </a:bodyPr>
          <a:lstStyle/>
          <a:p>
            <a:pPr fontAlgn="base">
              <a:spcBef>
                <a:spcPct val="0"/>
              </a:spcBef>
              <a:spcAft>
                <a:spcPct val="0"/>
              </a:spcAft>
            </a:pPr>
            <a:r>
              <a:rPr lang="en-US" sz="1400" b="1" dirty="0" smtClean="0">
                <a:solidFill>
                  <a:srgbClr val="4D4D4D"/>
                </a:solidFill>
                <a:latin typeface="Arial" charset="0"/>
                <a:ea typeface="ＭＳ Ｐゴシック" pitchFamily="34" charset="-128"/>
              </a:rPr>
              <a:t>Undefined </a:t>
            </a:r>
          </a:p>
          <a:p>
            <a:pPr fontAlgn="base">
              <a:spcBef>
                <a:spcPct val="0"/>
              </a:spcBef>
              <a:spcAft>
                <a:spcPct val="0"/>
              </a:spcAft>
            </a:pPr>
            <a:r>
              <a:rPr lang="en-US" sz="1400" b="1" dirty="0" smtClean="0">
                <a:solidFill>
                  <a:srgbClr val="4D4D4D"/>
                </a:solidFill>
                <a:latin typeface="Arial" charset="0"/>
                <a:ea typeface="ＭＳ Ｐゴシック" pitchFamily="34" charset="-128"/>
              </a:rPr>
              <a:t>Organization </a:t>
            </a:r>
          </a:p>
          <a:p>
            <a:pPr fontAlgn="base">
              <a:spcBef>
                <a:spcPct val="0"/>
              </a:spcBef>
              <a:spcAft>
                <a:spcPct val="0"/>
              </a:spcAft>
              <a:buFont typeface="Arial" pitchFamily="34" charset="0"/>
              <a:buChar char="•"/>
            </a:pPr>
            <a:endParaRPr lang="en-US" sz="1400" b="1" dirty="0">
              <a:solidFill>
                <a:srgbClr val="4D4D4D"/>
              </a:solidFill>
              <a:latin typeface="Arial" charset="0"/>
              <a:ea typeface="ＭＳ Ｐゴシック" pitchFamily="34" charset="-128"/>
            </a:endParaRPr>
          </a:p>
        </p:txBody>
      </p:sp>
      <p:sp>
        <p:nvSpPr>
          <p:cNvPr id="21" name="Lightning Bolt 20"/>
          <p:cNvSpPr/>
          <p:nvPr/>
        </p:nvSpPr>
        <p:spPr>
          <a:xfrm>
            <a:off x="1414988" y="1540416"/>
            <a:ext cx="1143000" cy="1752600"/>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22" name="Lightning Bolt 21"/>
          <p:cNvSpPr/>
          <p:nvPr/>
        </p:nvSpPr>
        <p:spPr>
          <a:xfrm rot="13612908">
            <a:off x="5538200" y="1828301"/>
            <a:ext cx="1064458" cy="1761804"/>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23" name="Lightning Bolt 22"/>
          <p:cNvSpPr/>
          <p:nvPr/>
        </p:nvSpPr>
        <p:spPr>
          <a:xfrm rot="13612908">
            <a:off x="1870464" y="4480853"/>
            <a:ext cx="2197854" cy="694250"/>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24" name="TextBox 23"/>
          <p:cNvSpPr txBox="1"/>
          <p:nvPr/>
        </p:nvSpPr>
        <p:spPr>
          <a:xfrm>
            <a:off x="6250748" y="3508732"/>
            <a:ext cx="1600200" cy="954107"/>
          </a:xfrm>
          <a:prstGeom prst="rect">
            <a:avLst/>
          </a:prstGeom>
          <a:noFill/>
        </p:spPr>
        <p:txBody>
          <a:bodyPr wrap="square" rtlCol="0">
            <a:spAutoFit/>
          </a:bodyPr>
          <a:lstStyle/>
          <a:p>
            <a:pPr algn="ctr" fontAlgn="base">
              <a:spcBef>
                <a:spcPct val="0"/>
              </a:spcBef>
              <a:spcAft>
                <a:spcPct val="0"/>
              </a:spcAft>
            </a:pPr>
            <a:r>
              <a:rPr lang="en-US" sz="1400" b="1" dirty="0" smtClean="0">
                <a:solidFill>
                  <a:srgbClr val="4D4D4D"/>
                </a:solidFill>
                <a:latin typeface="Arial" charset="0"/>
                <a:ea typeface="ＭＳ Ｐゴシック" pitchFamily="34" charset="-128"/>
              </a:rPr>
              <a:t>Undefined Roles &amp; Responsibilities</a:t>
            </a:r>
          </a:p>
          <a:p>
            <a:pPr fontAlgn="base">
              <a:spcBef>
                <a:spcPct val="0"/>
              </a:spcBef>
              <a:spcAft>
                <a:spcPct val="0"/>
              </a:spcAft>
              <a:buFont typeface="Arial" pitchFamily="34" charset="0"/>
              <a:buChar char="•"/>
            </a:pPr>
            <a:endParaRPr lang="en-US" sz="1400" b="1" dirty="0">
              <a:solidFill>
                <a:srgbClr val="4D4D4D"/>
              </a:solidFill>
              <a:latin typeface="Arial" charset="0"/>
              <a:ea typeface="ＭＳ Ｐゴシック" pitchFamily="34" charset="-128"/>
            </a:endParaRPr>
          </a:p>
        </p:txBody>
      </p:sp>
      <p:sp>
        <p:nvSpPr>
          <p:cNvPr id="25" name="TextBox 24"/>
          <p:cNvSpPr txBox="1"/>
          <p:nvPr/>
        </p:nvSpPr>
        <p:spPr>
          <a:xfrm>
            <a:off x="838200" y="4419600"/>
            <a:ext cx="1219200" cy="523220"/>
          </a:xfrm>
          <a:prstGeom prst="rect">
            <a:avLst/>
          </a:prstGeom>
          <a:noFill/>
        </p:spPr>
        <p:txBody>
          <a:bodyPr wrap="square" rtlCol="0">
            <a:spAutoFit/>
          </a:bodyPr>
          <a:lstStyle/>
          <a:p>
            <a:pPr fontAlgn="base">
              <a:spcBef>
                <a:spcPct val="0"/>
              </a:spcBef>
              <a:spcAft>
                <a:spcPct val="0"/>
              </a:spcAft>
            </a:pPr>
            <a:r>
              <a:rPr lang="en-US" sz="1400" b="1" dirty="0" smtClean="0">
                <a:solidFill>
                  <a:srgbClr val="4D4D4D"/>
                </a:solidFill>
                <a:latin typeface="Arial" charset="0"/>
                <a:ea typeface="ＭＳ Ｐゴシック" pitchFamily="34" charset="-128"/>
              </a:rPr>
              <a:t>No Processes </a:t>
            </a:r>
          </a:p>
          <a:p>
            <a:pPr fontAlgn="base">
              <a:spcBef>
                <a:spcPct val="0"/>
              </a:spcBef>
              <a:spcAft>
                <a:spcPct val="0"/>
              </a:spcAft>
              <a:buFont typeface="Arial" pitchFamily="34" charset="0"/>
              <a:buChar char="•"/>
            </a:pPr>
            <a:endParaRPr lang="en-US" sz="1400" b="1" dirty="0">
              <a:solidFill>
                <a:srgbClr val="4D4D4D"/>
              </a:solidFill>
              <a:latin typeface="Arial" charset="0"/>
              <a:ea typeface="ＭＳ Ｐゴシック" pitchFamily="34" charset="-128"/>
            </a:endParaRPr>
          </a:p>
        </p:txBody>
      </p:sp>
      <p:sp>
        <p:nvSpPr>
          <p:cNvPr id="26" name="TextBox 25"/>
          <p:cNvSpPr txBox="1"/>
          <p:nvPr/>
        </p:nvSpPr>
        <p:spPr>
          <a:xfrm>
            <a:off x="3733800" y="4648200"/>
            <a:ext cx="2438400" cy="523220"/>
          </a:xfrm>
          <a:prstGeom prst="rect">
            <a:avLst/>
          </a:prstGeom>
          <a:noFill/>
        </p:spPr>
        <p:txBody>
          <a:bodyPr wrap="square" rtlCol="0">
            <a:spAutoFit/>
          </a:bodyPr>
          <a:lstStyle/>
          <a:p>
            <a:pPr fontAlgn="base">
              <a:spcBef>
                <a:spcPct val="0"/>
              </a:spcBef>
              <a:spcAft>
                <a:spcPct val="0"/>
              </a:spcAft>
            </a:pPr>
            <a:r>
              <a:rPr lang="en-US" sz="1400" b="1" dirty="0" smtClean="0">
                <a:solidFill>
                  <a:srgbClr val="4D4D4D"/>
                </a:solidFill>
                <a:latin typeface="Arial" charset="0"/>
                <a:ea typeface="ＭＳ Ｐゴシック" pitchFamily="34" charset="-128"/>
              </a:rPr>
              <a:t>No Systems</a:t>
            </a:r>
          </a:p>
          <a:p>
            <a:pPr fontAlgn="base">
              <a:spcBef>
                <a:spcPct val="0"/>
              </a:spcBef>
              <a:spcAft>
                <a:spcPct val="0"/>
              </a:spcAft>
              <a:buFont typeface="Arial" pitchFamily="34" charset="0"/>
              <a:buChar char="•"/>
            </a:pPr>
            <a:endParaRPr lang="en-US" sz="1400" b="1" dirty="0">
              <a:solidFill>
                <a:srgbClr val="4D4D4D"/>
              </a:solidFill>
              <a:latin typeface="Arial" charset="0"/>
              <a:ea typeface="ＭＳ Ｐゴシック" pitchFamily="34" charset="-128"/>
            </a:endParaRPr>
          </a:p>
        </p:txBody>
      </p:sp>
      <p:sp>
        <p:nvSpPr>
          <p:cNvPr id="27" name="TextBox 26"/>
          <p:cNvSpPr txBox="1"/>
          <p:nvPr/>
        </p:nvSpPr>
        <p:spPr>
          <a:xfrm>
            <a:off x="1684628" y="1026944"/>
            <a:ext cx="1693822" cy="738664"/>
          </a:xfrm>
          <a:prstGeom prst="rect">
            <a:avLst/>
          </a:prstGeom>
          <a:noFill/>
        </p:spPr>
        <p:txBody>
          <a:bodyPr wrap="square" rtlCol="0">
            <a:spAutoFit/>
          </a:bodyPr>
          <a:lstStyle/>
          <a:p>
            <a:pPr fontAlgn="base">
              <a:spcBef>
                <a:spcPct val="0"/>
              </a:spcBef>
              <a:spcAft>
                <a:spcPct val="0"/>
              </a:spcAft>
            </a:pPr>
            <a:r>
              <a:rPr lang="en-US" sz="1400" b="1" dirty="0" smtClean="0">
                <a:solidFill>
                  <a:srgbClr val="4D4D4D"/>
                </a:solidFill>
                <a:latin typeface="Arial" charset="0"/>
                <a:ea typeface="ＭＳ Ｐゴシック" pitchFamily="34" charset="-128"/>
              </a:rPr>
              <a:t>Fragmented Financials </a:t>
            </a:r>
          </a:p>
          <a:p>
            <a:pPr fontAlgn="base">
              <a:spcBef>
                <a:spcPct val="0"/>
              </a:spcBef>
              <a:spcAft>
                <a:spcPct val="0"/>
              </a:spcAft>
              <a:buFont typeface="Arial" pitchFamily="34" charset="0"/>
              <a:buChar char="•"/>
            </a:pPr>
            <a:endParaRPr lang="en-US" sz="1400" b="1" dirty="0">
              <a:solidFill>
                <a:srgbClr val="4D4D4D"/>
              </a:solidFill>
              <a:latin typeface="Arial" charset="0"/>
              <a:ea typeface="ＭＳ Ｐゴシック" pitchFamily="34" charset="-128"/>
            </a:endParaRPr>
          </a:p>
        </p:txBody>
      </p:sp>
      <p:sp>
        <p:nvSpPr>
          <p:cNvPr id="28" name="Donut 27"/>
          <p:cNvSpPr/>
          <p:nvPr/>
        </p:nvSpPr>
        <p:spPr>
          <a:xfrm>
            <a:off x="2379622" y="2133600"/>
            <a:ext cx="3612842" cy="3810000"/>
          </a:xfrm>
          <a:prstGeom prst="donut">
            <a:avLst/>
          </a:prstGeom>
          <a:solidFill>
            <a:schemeClr val="accent5">
              <a:lumMod val="75000"/>
            </a:schemeClr>
          </a:solidFill>
          <a:ln>
            <a:noFill/>
          </a:ln>
          <a:effectLst>
            <a:outerShdw blurRad="139700" dist="38100" dir="5400000" algn="t" rotWithShape="0">
              <a:prstClr val="black">
                <a:alpha val="40000"/>
              </a:prstClr>
            </a:outerShdw>
          </a:effectLst>
          <a:scene3d>
            <a:camera prst="isometricOffAxis1Top"/>
            <a:lightRig rig="threePt" dir="t">
              <a:rot lat="0" lon="0" rev="1800000"/>
            </a:lightRig>
          </a:scene3d>
          <a:sp3d extrusionH="381000" prstMaterial="softEdge">
            <a:bevelT w="63500" h="63500" prst="convex"/>
            <a:bevelB w="63500" h="63500" prst="convex"/>
            <a:extrusionClr>
              <a:schemeClr val="accent5">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9" name="TextBox 28"/>
          <p:cNvSpPr txBox="1"/>
          <p:nvPr/>
        </p:nvSpPr>
        <p:spPr>
          <a:xfrm>
            <a:off x="3405391" y="4541539"/>
            <a:ext cx="1758462" cy="512885"/>
          </a:xfrm>
          <a:prstGeom prst="rect">
            <a:avLst/>
          </a:prstGeom>
          <a:noFill/>
        </p:spPr>
        <p:txBody>
          <a:bodyPr wrap="none" rtlCol="0">
            <a:prstTxWarp prst="textCanDown">
              <a:avLst>
                <a:gd name="adj" fmla="val 19512"/>
              </a:avLst>
            </a:prstTxWarp>
            <a:spAutoFit/>
          </a:bodyPr>
          <a:lstStyle/>
          <a:p>
            <a:pPr algn="ctr" fontAlgn="base">
              <a:spcBef>
                <a:spcPct val="0"/>
              </a:spcBef>
              <a:spcAft>
                <a:spcPct val="0"/>
              </a:spcAft>
            </a:pPr>
            <a:r>
              <a:rPr lang="en-US" sz="2400" dirty="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ea typeface="ＭＳ Ｐゴシック" pitchFamily="34" charset="-128"/>
              </a:rPr>
              <a:t>  </a:t>
            </a:r>
            <a:r>
              <a:rPr lang="en-US" sz="2400" dirty="0" smtClean="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ea typeface="ＭＳ Ｐゴシック" pitchFamily="34" charset="-128"/>
              </a:rPr>
              <a:t>Information  </a:t>
            </a:r>
            <a:endParaRPr lang="en-US" sz="2400" dirty="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ea typeface="ＭＳ Ｐゴシック" pitchFamily="34" charset="-128"/>
            </a:endParaRPr>
          </a:p>
        </p:txBody>
      </p:sp>
      <p:sp>
        <p:nvSpPr>
          <p:cNvPr id="30" name="Donut 29"/>
          <p:cNvSpPr/>
          <p:nvPr/>
        </p:nvSpPr>
        <p:spPr>
          <a:xfrm>
            <a:off x="3301642" y="1545774"/>
            <a:ext cx="3251558" cy="3429000"/>
          </a:xfrm>
          <a:prstGeom prst="donut">
            <a:avLst/>
          </a:prstGeom>
          <a:solidFill>
            <a:schemeClr val="accent4">
              <a:lumMod val="75000"/>
            </a:schemeClr>
          </a:solidFill>
          <a:ln>
            <a:noFill/>
          </a:ln>
          <a:effectLst>
            <a:outerShdw blurRad="139700" dist="38100" dir="5400000" algn="t" rotWithShape="0">
              <a:prstClr val="black">
                <a:alpha val="40000"/>
              </a:prstClr>
            </a:outerShdw>
          </a:effectLst>
          <a:scene3d>
            <a:camera prst="isometricOffAxis1Top">
              <a:rot lat="18075715" lon="18392745" rev="3456000"/>
            </a:camera>
            <a:lightRig rig="threePt" dir="t">
              <a:rot lat="0" lon="0" rev="1800000"/>
            </a:lightRig>
          </a:scene3d>
          <a:sp3d extrusionH="381000" prstMaterial="softEdge">
            <a:bevelT w="63500" h="63500" prst="convex"/>
            <a:bevelB w="63500" h="63500" prst="convex"/>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1" name="TextBox 30"/>
          <p:cNvSpPr txBox="1"/>
          <p:nvPr/>
        </p:nvSpPr>
        <p:spPr>
          <a:xfrm>
            <a:off x="4173153" y="3677196"/>
            <a:ext cx="1685978" cy="526868"/>
          </a:xfrm>
          <a:prstGeom prst="rect">
            <a:avLst/>
          </a:prstGeom>
          <a:noFill/>
        </p:spPr>
        <p:txBody>
          <a:bodyPr wrap="none" rtlCol="0">
            <a:prstTxWarp prst="textCanDown">
              <a:avLst>
                <a:gd name="adj" fmla="val 30941"/>
              </a:avLst>
            </a:prstTxWarp>
            <a:spAutoFit/>
          </a:bodyPr>
          <a:lstStyle/>
          <a:p>
            <a:pPr algn="ctr" fontAlgn="base">
              <a:spcBef>
                <a:spcPct val="0"/>
              </a:spcBef>
              <a:spcAft>
                <a:spcPct val="0"/>
              </a:spcAft>
            </a:pPr>
            <a:r>
              <a:rPr lang="en-US" sz="2400" dirty="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ea typeface="ＭＳ Ｐゴシック" pitchFamily="34" charset="-128"/>
              </a:rPr>
              <a:t>   </a:t>
            </a:r>
            <a:r>
              <a:rPr lang="en-US" sz="2400" dirty="0" smtClean="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ea typeface="ＭＳ Ｐゴシック" pitchFamily="34" charset="-128"/>
              </a:rPr>
              <a:t>Improvement   </a:t>
            </a:r>
            <a:endParaRPr lang="en-US" sz="2400" dirty="0">
              <a:gradFill>
                <a:gsLst>
                  <a:gs pos="0">
                    <a:prstClr val="white">
                      <a:alpha val="70000"/>
                    </a:prstClr>
                  </a:gs>
                  <a:gs pos="77000">
                    <a:prstClr val="white">
                      <a:lumMod val="85000"/>
                    </a:prstClr>
                  </a:gs>
                  <a:gs pos="100000">
                    <a:prstClr val="white">
                      <a:lumMod val="65000"/>
                    </a:prstClr>
                  </a:gs>
                </a:gsLst>
                <a:lin ang="0" scaled="1"/>
              </a:gradFill>
              <a:latin typeface="Franklin Gothic Medium" pitchFamily="34" charset="0"/>
              <a:ea typeface="ＭＳ Ｐゴシック" pitchFamily="34" charset="-128"/>
            </a:endParaRPr>
          </a:p>
        </p:txBody>
      </p:sp>
      <p:sp>
        <p:nvSpPr>
          <p:cNvPr id="32" name="Donut 31"/>
          <p:cNvSpPr/>
          <p:nvPr/>
        </p:nvSpPr>
        <p:spPr>
          <a:xfrm>
            <a:off x="2590802" y="936174"/>
            <a:ext cx="2890274" cy="3048000"/>
          </a:xfrm>
          <a:prstGeom prst="donut">
            <a:avLst>
              <a:gd name="adj" fmla="val 18023"/>
            </a:avLst>
          </a:prstGeom>
          <a:solidFill>
            <a:schemeClr val="accent3">
              <a:lumMod val="75000"/>
            </a:schemeClr>
          </a:solidFill>
          <a:ln>
            <a:noFill/>
          </a:ln>
          <a:effectLst>
            <a:outerShdw blurRad="139700" dist="38100" dir="5400000" algn="t" rotWithShape="0">
              <a:prstClr val="black">
                <a:alpha val="40000"/>
              </a:prstClr>
            </a:outerShdw>
          </a:effectLst>
          <a:scene3d>
            <a:camera prst="isometricOffAxis1Top">
              <a:rot lat="18075715" lon="18392745" rev="3456000"/>
            </a:camera>
            <a:lightRig rig="threePt" dir="t">
              <a:rot lat="0" lon="0" rev="1800000"/>
            </a:lightRig>
          </a:scene3d>
          <a:sp3d extrusionH="381000" prstMaterial="softEdge">
            <a:bevelT w="63500" h="63500" prst="convex"/>
            <a:bevelB w="63500" h="63500" prst="convex"/>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3" name="TextBox 32"/>
          <p:cNvSpPr txBox="1"/>
          <p:nvPr/>
        </p:nvSpPr>
        <p:spPr>
          <a:xfrm>
            <a:off x="3267075" y="2857749"/>
            <a:ext cx="1729154" cy="481263"/>
          </a:xfrm>
          <a:prstGeom prst="rect">
            <a:avLst/>
          </a:prstGeom>
          <a:noFill/>
        </p:spPr>
        <p:txBody>
          <a:bodyPr wrap="none" rtlCol="0">
            <a:prstTxWarp prst="textCanDown">
              <a:avLst>
                <a:gd name="adj" fmla="val 30369"/>
              </a:avLst>
            </a:prstTxWarp>
            <a:spAutoFit/>
          </a:bodyPr>
          <a:lstStyle/>
          <a:p>
            <a:pPr algn="ctr" fontAlgn="base">
              <a:spcBef>
                <a:spcPct val="0"/>
              </a:spcBef>
              <a:spcAft>
                <a:spcPct val="0"/>
              </a:spcAft>
            </a:pPr>
            <a:r>
              <a:rPr lang="en-US" sz="2400" dirty="0">
                <a:gradFill flip="none" rotWithShape="1">
                  <a:gsLst>
                    <a:gs pos="0">
                      <a:prstClr val="white">
                        <a:alpha val="70000"/>
                      </a:prstClr>
                    </a:gs>
                    <a:gs pos="77000">
                      <a:prstClr val="white">
                        <a:lumMod val="85000"/>
                      </a:prstClr>
                    </a:gs>
                    <a:gs pos="100000">
                      <a:prstClr val="white">
                        <a:lumMod val="65000"/>
                      </a:prstClr>
                    </a:gs>
                  </a:gsLst>
                  <a:lin ang="0" scaled="1"/>
                  <a:tileRect/>
                </a:gradFill>
                <a:latin typeface="Franklin Gothic Medium" pitchFamily="34" charset="0"/>
                <a:ea typeface="ＭＳ Ｐゴシック" pitchFamily="34" charset="-128"/>
              </a:rPr>
              <a:t>   </a:t>
            </a:r>
            <a:r>
              <a:rPr lang="en-US" sz="2400" dirty="0" smtClean="0">
                <a:gradFill flip="none" rotWithShape="1">
                  <a:gsLst>
                    <a:gs pos="0">
                      <a:prstClr val="white">
                        <a:alpha val="70000"/>
                      </a:prstClr>
                    </a:gs>
                    <a:gs pos="77000">
                      <a:prstClr val="white">
                        <a:lumMod val="85000"/>
                      </a:prstClr>
                    </a:gs>
                    <a:gs pos="100000">
                      <a:prstClr val="white">
                        <a:lumMod val="65000"/>
                      </a:prstClr>
                    </a:gs>
                  </a:gsLst>
                  <a:lin ang="0" scaled="1"/>
                  <a:tileRect/>
                </a:gradFill>
                <a:latin typeface="Franklin Gothic Medium" pitchFamily="34" charset="0"/>
                <a:ea typeface="ＭＳ Ｐゴシック" pitchFamily="34" charset="-128"/>
              </a:rPr>
              <a:t>Integration   </a:t>
            </a:r>
            <a:endParaRPr lang="en-US" sz="2400" dirty="0">
              <a:gradFill flip="none" rotWithShape="1">
                <a:gsLst>
                  <a:gs pos="0">
                    <a:prstClr val="white">
                      <a:alpha val="70000"/>
                    </a:prstClr>
                  </a:gs>
                  <a:gs pos="77000">
                    <a:prstClr val="white">
                      <a:lumMod val="85000"/>
                    </a:prstClr>
                  </a:gs>
                  <a:gs pos="100000">
                    <a:prstClr val="white">
                      <a:lumMod val="65000"/>
                    </a:prstClr>
                  </a:gs>
                </a:gsLst>
                <a:lin ang="0" scaled="1"/>
                <a:tileRect/>
              </a:gradFill>
              <a:latin typeface="Franklin Gothic Medium" pitchFamily="34" charset="0"/>
              <a:ea typeface="ＭＳ Ｐゴシック" pitchFamily="34" charset="-128"/>
            </a:endParaRPr>
          </a:p>
        </p:txBody>
      </p:sp>
      <p:sp>
        <p:nvSpPr>
          <p:cNvPr id="34" name="TextBox 33"/>
          <p:cNvSpPr txBox="1"/>
          <p:nvPr/>
        </p:nvSpPr>
        <p:spPr>
          <a:xfrm>
            <a:off x="203200" y="1244600"/>
            <a:ext cx="2946400" cy="1015663"/>
          </a:xfrm>
          <a:prstGeom prst="rect">
            <a:avLst/>
          </a:prstGeom>
          <a:noFill/>
        </p:spPr>
        <p:txBody>
          <a:bodyPr wrap="square" rtlCol="0">
            <a:spAutoFit/>
          </a:bodyPr>
          <a:lstStyle/>
          <a:p>
            <a:pPr fontAlgn="base">
              <a:spcBef>
                <a:spcPct val="0"/>
              </a:spcBef>
              <a:spcAft>
                <a:spcPct val="0"/>
              </a:spcAft>
            </a:pPr>
            <a:r>
              <a:rPr lang="en-US" sz="2000" b="1" dirty="0">
                <a:solidFill>
                  <a:srgbClr val="4D4D4D"/>
                </a:solidFill>
                <a:latin typeface="Arial" charset="0"/>
                <a:ea typeface="ＭＳ Ｐゴシック" pitchFamily="34" charset="-128"/>
              </a:rPr>
              <a:t>To provide continuous improvement in these key “I”reas:</a:t>
            </a:r>
          </a:p>
        </p:txBody>
      </p:sp>
      <p:sp>
        <p:nvSpPr>
          <p:cNvPr id="35" name="TextBox 34"/>
          <p:cNvSpPr txBox="1"/>
          <p:nvPr/>
        </p:nvSpPr>
        <p:spPr>
          <a:xfrm>
            <a:off x="5334000" y="1828800"/>
            <a:ext cx="1828800" cy="646331"/>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Strategic Direction</a:t>
            </a:r>
          </a:p>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Client Service Model</a:t>
            </a:r>
          </a:p>
          <a:p>
            <a:pPr fontAlgn="base">
              <a:spcBef>
                <a:spcPct val="0"/>
              </a:spcBef>
              <a:spcAft>
                <a:spcPct val="0"/>
              </a:spcAft>
              <a:buFont typeface="Arial" pitchFamily="34" charset="0"/>
              <a:buChar char="•"/>
            </a:pPr>
            <a:endParaRPr lang="en-US" sz="1200" b="1" dirty="0">
              <a:solidFill>
                <a:srgbClr val="4D4D4D"/>
              </a:solidFill>
              <a:latin typeface="Arial" charset="0"/>
              <a:ea typeface="ＭＳ Ｐゴシック" pitchFamily="34" charset="-128"/>
            </a:endParaRPr>
          </a:p>
        </p:txBody>
      </p:sp>
      <p:sp>
        <p:nvSpPr>
          <p:cNvPr id="36" name="TextBox 35"/>
          <p:cNvSpPr txBox="1"/>
          <p:nvPr/>
        </p:nvSpPr>
        <p:spPr>
          <a:xfrm>
            <a:off x="2057400" y="5217944"/>
            <a:ext cx="3801730" cy="830997"/>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Accountability</a:t>
            </a:r>
          </a:p>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Centralization of Information</a:t>
            </a:r>
          </a:p>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Lesson Learned Review</a:t>
            </a:r>
          </a:p>
          <a:p>
            <a:pPr fontAlgn="base">
              <a:spcBef>
                <a:spcPct val="0"/>
              </a:spcBef>
              <a:spcAft>
                <a:spcPct val="0"/>
              </a:spcAft>
              <a:buFont typeface="Arial" pitchFamily="34" charset="0"/>
              <a:buChar char="•"/>
            </a:pPr>
            <a:endParaRPr lang="en-US" sz="1200" b="1" dirty="0">
              <a:solidFill>
                <a:srgbClr val="4D4D4D"/>
              </a:solidFill>
              <a:latin typeface="Arial" charset="0"/>
              <a:ea typeface="ＭＳ Ｐゴシック" pitchFamily="34" charset="-128"/>
            </a:endParaRPr>
          </a:p>
        </p:txBody>
      </p:sp>
      <p:sp>
        <p:nvSpPr>
          <p:cNvPr id="37" name="TextBox 36"/>
          <p:cNvSpPr txBox="1"/>
          <p:nvPr/>
        </p:nvSpPr>
        <p:spPr>
          <a:xfrm>
            <a:off x="661615" y="3264381"/>
            <a:ext cx="2324100" cy="830997"/>
          </a:xfrm>
          <a:prstGeom prst="rect">
            <a:avLst/>
          </a:prstGeom>
          <a:noFill/>
        </p:spPr>
        <p:txBody>
          <a:bodyPr wrap="square" rtlCol="0">
            <a:spAutoFit/>
          </a:bodyPr>
          <a:lstStyle/>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Tools </a:t>
            </a:r>
          </a:p>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Templates</a:t>
            </a:r>
          </a:p>
          <a:p>
            <a:pPr fontAlgn="base">
              <a:spcBef>
                <a:spcPct val="0"/>
              </a:spcBef>
              <a:spcAft>
                <a:spcPct val="0"/>
              </a:spcAft>
              <a:buFont typeface="Arial" pitchFamily="34" charset="0"/>
              <a:buChar char="•"/>
            </a:pPr>
            <a:r>
              <a:rPr lang="en-US" sz="1200" b="1" dirty="0" smtClean="0">
                <a:solidFill>
                  <a:srgbClr val="4D4D4D"/>
                </a:solidFill>
                <a:latin typeface="Arial" charset="0"/>
                <a:ea typeface="ＭＳ Ｐゴシック" pitchFamily="34" charset="-128"/>
              </a:rPr>
              <a:t> Repeatable Processes</a:t>
            </a:r>
          </a:p>
          <a:p>
            <a:pPr fontAlgn="base">
              <a:spcBef>
                <a:spcPct val="0"/>
              </a:spcBef>
              <a:spcAft>
                <a:spcPct val="0"/>
              </a:spcAft>
              <a:buFont typeface="Arial" pitchFamily="34" charset="0"/>
              <a:buChar char="•"/>
            </a:pPr>
            <a:endParaRPr lang="en-US" sz="1200" b="1" dirty="0">
              <a:solidFill>
                <a:srgbClr val="4D4D4D"/>
              </a:solidFill>
              <a:latin typeface="Arial" charset="0"/>
              <a:ea typeface="ＭＳ Ｐゴシック" pitchFamily="34" charset="-128"/>
            </a:endParaRPr>
          </a:p>
        </p:txBody>
      </p:sp>
      <p:sp>
        <p:nvSpPr>
          <p:cNvPr id="38" name="Rectangle 2"/>
          <p:cNvSpPr txBox="1">
            <a:spLocks noChangeArrowheads="1"/>
          </p:cNvSpPr>
          <p:nvPr/>
        </p:nvSpPr>
        <p:spPr>
          <a:xfrm>
            <a:off x="872196" y="88019"/>
            <a:ext cx="7772400" cy="914400"/>
          </a:xfrm>
          <a:prstGeom prst="rect">
            <a:avLst/>
          </a:prstGeom>
        </p:spPr>
        <p:txBody>
          <a:bodyPr vert="horz" anchor="t">
            <a:noAutofit/>
          </a:bodyPr>
          <a:lstStyle/>
          <a:p>
            <a:pPr algn="ctr">
              <a:spcBef>
                <a:spcPct val="0"/>
              </a:spcBef>
              <a:defRPr/>
            </a:pPr>
            <a:r>
              <a:rPr lang="en-US" sz="4000" spc="-100" dirty="0" smtClean="0">
                <a:solidFill>
                  <a:srgbClr val="4D4D4D">
                    <a:satMod val="200000"/>
                  </a:srgbClr>
                </a:solidFill>
                <a:latin typeface="Arial" pitchFamily="34" charset="0"/>
                <a:ea typeface="ＭＳ Ｐゴシック"/>
                <a:cs typeface="Arial" pitchFamily="34" charset="0"/>
              </a:rPr>
              <a:t>PMO FOCUS</a:t>
            </a:r>
          </a:p>
        </p:txBody>
      </p:sp>
      <p:sp>
        <p:nvSpPr>
          <p:cNvPr id="39" name="Slide Number Placeholder 1"/>
          <p:cNvSpPr>
            <a:spLocks noGrp="1"/>
          </p:cNvSpPr>
          <p:nvPr>
            <p:ph type="sldNum" sz="quarter" idx="11"/>
          </p:nvPr>
        </p:nvSpPr>
        <p:spPr>
          <a:xfrm>
            <a:off x="6553200" y="6483350"/>
            <a:ext cx="2133600" cy="365125"/>
          </a:xfrm>
        </p:spPr>
        <p:txBody>
          <a:bodyPr/>
          <a:lstStyle/>
          <a:p>
            <a:pPr>
              <a:defRPr/>
            </a:pPr>
            <a:fld id="{5351319A-8405-48CB-97D1-C98F2F296716}" type="slidenum">
              <a:rPr lang="en-US" smtClean="0">
                <a:solidFill>
                  <a:srgbClr val="4D4D4D"/>
                </a:solidFill>
              </a:rPr>
              <a:pPr>
                <a:defRPr/>
              </a:pPr>
              <a:t>27</a:t>
            </a:fld>
            <a:endParaRPr lang="en-US" dirty="0">
              <a:solidFill>
                <a:srgbClr val="4D4D4D"/>
              </a:solidFill>
            </a:endParaRPr>
          </a:p>
        </p:txBody>
      </p:sp>
    </p:spTree>
    <p:extLst>
      <p:ext uri="{BB962C8B-B14F-4D97-AF65-F5344CB8AC3E}">
        <p14:creationId xmlns:p14="http://schemas.microsoft.com/office/powerpoint/2010/main" val="42695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dissolve">
                                      <p:cBhvr>
                                        <p:cTn id="45" dur="500"/>
                                        <p:tgtEl>
                                          <p:spTgt spid="3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dissolve">
                                      <p:cBhvr>
                                        <p:cTn id="48" dur="500"/>
                                        <p:tgtEl>
                                          <p:spTgt spid="28"/>
                                        </p:tgtEl>
                                      </p:cBhvr>
                                    </p:animEffect>
                                  </p:childTnLst>
                                </p:cTn>
                              </p:par>
                              <p:par>
                                <p:cTn id="49" presetID="9"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dissolve">
                                      <p:cBhvr>
                                        <p:cTn id="51" dur="500"/>
                                        <p:tgtEl>
                                          <p:spTgt spid="29"/>
                                        </p:tgtEl>
                                      </p:cBhvr>
                                    </p:animEffect>
                                  </p:childTnLst>
                                </p:cTn>
                              </p:par>
                              <p:par>
                                <p:cTn id="52" presetID="9"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dissolve">
                                      <p:cBhvr>
                                        <p:cTn id="54" dur="500"/>
                                        <p:tgtEl>
                                          <p:spTgt spid="30"/>
                                        </p:tgtEl>
                                      </p:cBhvr>
                                    </p:animEffect>
                                  </p:childTnLst>
                                </p:cTn>
                              </p:par>
                              <p:par>
                                <p:cTn id="55" presetID="9"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dissolve">
                                      <p:cBhvr>
                                        <p:cTn id="57" dur="500"/>
                                        <p:tgtEl>
                                          <p:spTgt spid="31"/>
                                        </p:tgtEl>
                                      </p:cBhvr>
                                    </p:animEffect>
                                  </p:childTnLst>
                                </p:cTn>
                              </p:par>
                              <p:par>
                                <p:cTn id="58" presetID="9"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dissolve">
                                      <p:cBhvr>
                                        <p:cTn id="60" dur="500"/>
                                        <p:tgtEl>
                                          <p:spTgt spid="32"/>
                                        </p:tgtEl>
                                      </p:cBhvr>
                                    </p:animEffect>
                                  </p:childTnLst>
                                </p:cTn>
                              </p:par>
                              <p:par>
                                <p:cTn id="61" presetID="9"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dissolve">
                                      <p:cBhvr>
                                        <p:cTn id="63" dur="500"/>
                                        <p:tgtEl>
                                          <p:spTgt spid="33"/>
                                        </p:tgtEl>
                                      </p:cBhvr>
                                    </p:animEffect>
                                  </p:childTnLst>
                                </p:cTn>
                              </p:par>
                              <p:par>
                                <p:cTn id="64" presetID="9"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dissolv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dissolve">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dissolve">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dissolv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p:bldP spid="14" grpId="0"/>
      <p:bldP spid="21" grpId="0" animBg="1"/>
      <p:bldP spid="22" grpId="0" animBg="1"/>
      <p:bldP spid="23" grpId="0" animBg="1"/>
      <p:bldP spid="24" grpId="0"/>
      <p:bldP spid="25" grpId="0"/>
      <p:bldP spid="26" grpId="0"/>
      <p:bldP spid="27" grpId="0"/>
      <p:bldP spid="28" grpId="0" animBg="1"/>
      <p:bldP spid="35"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77" name="Rectangle 2"/>
          <p:cNvSpPr>
            <a:spLocks noGrp="1" noChangeArrowheads="1"/>
          </p:cNvSpPr>
          <p:nvPr>
            <p:ph type="title" idx="4294967295"/>
          </p:nvPr>
        </p:nvSpPr>
        <p:spPr>
          <a:xfrm>
            <a:off x="1826192" y="112713"/>
            <a:ext cx="5650381" cy="715962"/>
          </a:xfrm>
        </p:spPr>
        <p:txBody>
          <a:bodyPr/>
          <a:lstStyle/>
          <a:p>
            <a:r>
              <a:rPr lang="en-US" sz="4000" dirty="0" smtClean="0">
                <a:latin typeface="Arial" pitchFamily="34" charset="0"/>
                <a:ea typeface="ＭＳ Ｐゴシック"/>
                <a:cs typeface="Arial" pitchFamily="34" charset="0"/>
              </a:rPr>
              <a:t>PMO Identity</a:t>
            </a:r>
            <a:endParaRPr lang="en-US" sz="1800" dirty="0" smtClean="0">
              <a:latin typeface="Arial" pitchFamily="34" charset="0"/>
              <a:ea typeface="ＭＳ Ｐゴシック"/>
              <a:cs typeface="Arial" pitchFamily="34" charset="0"/>
            </a:endParaRPr>
          </a:p>
        </p:txBody>
      </p:sp>
      <p:sp>
        <p:nvSpPr>
          <p:cNvPr id="5" name="TextBox 4"/>
          <p:cNvSpPr txBox="1"/>
          <p:nvPr/>
        </p:nvSpPr>
        <p:spPr>
          <a:xfrm>
            <a:off x="903641" y="1079579"/>
            <a:ext cx="7164593" cy="4278094"/>
          </a:xfrm>
          <a:prstGeom prst="rect">
            <a:avLst/>
          </a:prstGeom>
          <a:noFill/>
        </p:spPr>
        <p:txBody>
          <a:bodyPr wrap="square" rtlCol="0">
            <a:spAutoFit/>
          </a:bodyPr>
          <a:lstStyle/>
          <a:p>
            <a:pPr algn="ctr" fontAlgn="base">
              <a:spcBef>
                <a:spcPct val="0"/>
              </a:spcBef>
              <a:spcAft>
                <a:spcPct val="0"/>
              </a:spcAft>
            </a:pPr>
            <a:r>
              <a:rPr lang="en-US" sz="2800" b="1" dirty="0" smtClean="0">
                <a:solidFill>
                  <a:srgbClr val="4D4D4D"/>
                </a:solidFill>
                <a:latin typeface="Arial" charset="0"/>
                <a:ea typeface="ＭＳ Ｐゴシック"/>
              </a:rPr>
              <a:t>Mission </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To help TBC </a:t>
            </a:r>
            <a:r>
              <a:rPr lang="en-US" sz="1400" b="1" dirty="0" smtClean="0">
                <a:solidFill>
                  <a:srgbClr val="4D4D4D"/>
                </a:solidFill>
                <a:latin typeface="Arial" charset="0"/>
                <a:ea typeface="ＭＳ Ｐゴシック"/>
              </a:rPr>
              <a:t>make the right business decisions on project opportunities</a:t>
            </a:r>
            <a:r>
              <a:rPr lang="en-US" sz="1400" dirty="0" smtClean="0">
                <a:solidFill>
                  <a:srgbClr val="4D4D4D"/>
                </a:solidFill>
                <a:latin typeface="Arial" charset="0"/>
                <a:ea typeface="ＭＳ Ｐゴシック"/>
              </a:rPr>
              <a:t> </a:t>
            </a:r>
            <a:r>
              <a:rPr lang="en-US" sz="1600" dirty="0">
                <a:solidFill>
                  <a:srgbClr val="4D4D4D"/>
                </a:solidFill>
                <a:latin typeface="Arial" charset="0"/>
                <a:ea typeface="ＭＳ Ｐゴシック"/>
              </a:rPr>
              <a:t>	</a:t>
            </a:r>
            <a:endParaRPr lang="en-US" sz="1600" dirty="0" smtClean="0">
              <a:solidFill>
                <a:srgbClr val="4D4D4D"/>
              </a:solidFill>
              <a:latin typeface="Arial" charset="0"/>
              <a:ea typeface="ＭＳ Ｐゴシック"/>
            </a:endParaRPr>
          </a:p>
          <a:p>
            <a:pPr marL="285750" indent="-285750" fontAlgn="base">
              <a:spcBef>
                <a:spcPct val="0"/>
              </a:spcBef>
              <a:spcAft>
                <a:spcPct val="0"/>
              </a:spcAft>
              <a:buFont typeface="Arial" pitchFamily="34" charset="0"/>
              <a:buChar char="•"/>
            </a:pPr>
            <a:endParaRPr lang="en-US" sz="1600" dirty="0" smtClean="0">
              <a:solidFill>
                <a:srgbClr val="4D4D4D"/>
              </a:solidFill>
              <a:latin typeface="Arial" charset="0"/>
              <a:ea typeface="ＭＳ Ｐゴシック"/>
            </a:endParaRPr>
          </a:p>
          <a:p>
            <a:pPr algn="ctr" fontAlgn="base">
              <a:spcBef>
                <a:spcPct val="0"/>
              </a:spcBef>
              <a:spcAft>
                <a:spcPct val="0"/>
              </a:spcAft>
            </a:pPr>
            <a:r>
              <a:rPr lang="en-US" sz="2800" b="1" dirty="0" smtClean="0">
                <a:solidFill>
                  <a:srgbClr val="4D4D4D"/>
                </a:solidFill>
                <a:latin typeface="Arial" charset="0"/>
                <a:ea typeface="ＭＳ Ｐゴシック"/>
              </a:rPr>
              <a:t>Vision</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Enhance the company’s ability to prioritize opportunities based in </a:t>
            </a:r>
            <a:r>
              <a:rPr lang="en-US" sz="1400" b="1" dirty="0" smtClean="0">
                <a:solidFill>
                  <a:srgbClr val="4D4D4D"/>
                </a:solidFill>
                <a:latin typeface="Arial" charset="0"/>
                <a:ea typeface="ＭＳ Ｐゴシック"/>
              </a:rPr>
              <a:t>strategic fit</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Enhance executive’s ability to make </a:t>
            </a:r>
            <a:r>
              <a:rPr lang="en-US" sz="1400" b="1" dirty="0" smtClean="0">
                <a:solidFill>
                  <a:srgbClr val="4D4D4D"/>
                </a:solidFill>
                <a:latin typeface="Arial" charset="0"/>
                <a:ea typeface="ＭＳ Ｐゴシック"/>
              </a:rPr>
              <a:t>fact-based investment decisions</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Provide project management process </a:t>
            </a:r>
            <a:r>
              <a:rPr lang="en-US" sz="1400" b="1" dirty="0" smtClean="0">
                <a:solidFill>
                  <a:srgbClr val="4D4D4D"/>
                </a:solidFill>
                <a:latin typeface="Arial" charset="0"/>
                <a:ea typeface="ＭＳ Ｐゴシック"/>
              </a:rPr>
              <a:t>rigor</a:t>
            </a:r>
            <a:r>
              <a:rPr lang="en-US" sz="1400" dirty="0" smtClean="0">
                <a:solidFill>
                  <a:srgbClr val="4D4D4D"/>
                </a:solidFill>
                <a:latin typeface="Arial" charset="0"/>
                <a:ea typeface="ＭＳ Ｐゴシック"/>
              </a:rPr>
              <a:t> (and flexibility)</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Evaluate the portfolio throughout the execution cycle by conduction </a:t>
            </a:r>
            <a:r>
              <a:rPr lang="en-US" sz="1400" b="1" dirty="0" smtClean="0">
                <a:solidFill>
                  <a:srgbClr val="4D4D4D"/>
                </a:solidFill>
                <a:latin typeface="Arial" charset="0"/>
                <a:ea typeface="ＭＳ Ｐゴシック"/>
              </a:rPr>
              <a:t>periodic reviews </a:t>
            </a:r>
            <a:r>
              <a:rPr lang="en-US" sz="1400" dirty="0" smtClean="0">
                <a:solidFill>
                  <a:srgbClr val="4D4D4D"/>
                </a:solidFill>
                <a:latin typeface="Arial" charset="0"/>
                <a:ea typeface="ＭＳ Ｐゴシック"/>
              </a:rPr>
              <a:t>of ongoing projects and assessing new opportunities</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Capturing </a:t>
            </a:r>
            <a:r>
              <a:rPr lang="en-US" sz="1400" b="1" dirty="0" smtClean="0">
                <a:solidFill>
                  <a:srgbClr val="4D4D4D"/>
                </a:solidFill>
                <a:latin typeface="Arial" charset="0"/>
                <a:ea typeface="ＭＳ Ｐゴシック"/>
              </a:rPr>
              <a:t>lessons learned </a:t>
            </a:r>
            <a:r>
              <a:rPr lang="en-US" sz="1400" dirty="0" smtClean="0">
                <a:solidFill>
                  <a:srgbClr val="4D4D4D"/>
                </a:solidFill>
                <a:latin typeface="Arial" charset="0"/>
                <a:ea typeface="ＭＳ Ｐゴシック"/>
              </a:rPr>
              <a:t>through a feedback process at the close of projects</a:t>
            </a:r>
          </a:p>
          <a:p>
            <a:pPr fontAlgn="base">
              <a:spcBef>
                <a:spcPct val="0"/>
              </a:spcBef>
              <a:spcAft>
                <a:spcPct val="0"/>
              </a:spcAft>
            </a:pPr>
            <a:endParaRPr lang="en-US" sz="1600" dirty="0">
              <a:solidFill>
                <a:srgbClr val="4D4D4D"/>
              </a:solidFill>
              <a:latin typeface="Arial" charset="0"/>
              <a:ea typeface="ＭＳ Ｐゴシック"/>
            </a:endParaRPr>
          </a:p>
          <a:p>
            <a:pPr algn="ctr" fontAlgn="base">
              <a:spcBef>
                <a:spcPct val="0"/>
              </a:spcBef>
              <a:spcAft>
                <a:spcPct val="0"/>
              </a:spcAft>
            </a:pPr>
            <a:r>
              <a:rPr lang="en-US" sz="2800" b="1" dirty="0" smtClean="0">
                <a:solidFill>
                  <a:srgbClr val="4D4D4D"/>
                </a:solidFill>
                <a:latin typeface="Arial" charset="0"/>
                <a:ea typeface="ＭＳ Ｐゴシック"/>
              </a:rPr>
              <a:t>Value</a:t>
            </a:r>
          </a:p>
          <a:p>
            <a:pPr marL="285750" indent="-285750" fontAlgn="base">
              <a:spcBef>
                <a:spcPct val="0"/>
              </a:spcBef>
              <a:spcAft>
                <a:spcPct val="0"/>
              </a:spcAft>
              <a:buFont typeface="Arial" pitchFamily="34" charset="0"/>
              <a:buChar char="•"/>
            </a:pPr>
            <a:r>
              <a:rPr lang="en-US" sz="1400" b="1" dirty="0" smtClean="0">
                <a:solidFill>
                  <a:srgbClr val="4D4D4D"/>
                </a:solidFill>
                <a:latin typeface="Arial" charset="0"/>
                <a:ea typeface="ＭＳ Ｐゴシック"/>
              </a:rPr>
              <a:t>Drive alignment of project portfolio by business units (BU) to achieve overall business strategy – focusing our resources on the most critical opportunities</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Success execution of projects – </a:t>
            </a:r>
            <a:r>
              <a:rPr lang="en-US" sz="1400" b="1" dirty="0" smtClean="0">
                <a:solidFill>
                  <a:srgbClr val="4D4D4D"/>
                </a:solidFill>
                <a:latin typeface="Arial" charset="0"/>
                <a:ea typeface="ＭＳ Ｐゴシック"/>
              </a:rPr>
              <a:t>on time, within budget, to scope</a:t>
            </a:r>
          </a:p>
          <a:p>
            <a:pPr marL="285750" indent="-285750" fontAlgn="base">
              <a:spcBef>
                <a:spcPct val="0"/>
              </a:spcBef>
              <a:spcAft>
                <a:spcPct val="0"/>
              </a:spcAft>
              <a:buFont typeface="Arial" pitchFamily="34" charset="0"/>
              <a:buChar char="•"/>
            </a:pPr>
            <a:r>
              <a:rPr lang="en-US" sz="1400" dirty="0" smtClean="0">
                <a:solidFill>
                  <a:srgbClr val="4D4D4D"/>
                </a:solidFill>
                <a:latin typeface="Arial" charset="0"/>
                <a:ea typeface="ＭＳ Ｐゴシック"/>
              </a:rPr>
              <a:t>Establish more </a:t>
            </a:r>
            <a:r>
              <a:rPr lang="en-US" sz="1400" b="1" dirty="0" smtClean="0">
                <a:solidFill>
                  <a:srgbClr val="4D4D4D"/>
                </a:solidFill>
                <a:latin typeface="Arial" charset="0"/>
                <a:ea typeface="ＭＳ Ｐゴシック"/>
              </a:rPr>
              <a:t>visibility and accountability </a:t>
            </a:r>
            <a:r>
              <a:rPr lang="en-US" sz="1400" dirty="0" smtClean="0">
                <a:solidFill>
                  <a:srgbClr val="4D4D4D"/>
                </a:solidFill>
                <a:latin typeface="Arial" charset="0"/>
                <a:ea typeface="ＭＳ Ｐゴシック"/>
              </a:rPr>
              <a:t>across the business groups</a:t>
            </a:r>
          </a:p>
        </p:txBody>
      </p:sp>
      <p:sp>
        <p:nvSpPr>
          <p:cNvPr id="2" name="Slide Number Placeholder 1"/>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28</a:t>
            </a:fld>
            <a:endParaRPr lang="en-US" dirty="0">
              <a:solidFill>
                <a:srgbClr val="4D4D4D"/>
              </a:solidFill>
            </a:endParaRPr>
          </a:p>
        </p:txBody>
      </p:sp>
    </p:spTree>
    <p:extLst>
      <p:ext uri="{BB962C8B-B14F-4D97-AF65-F5344CB8AC3E}">
        <p14:creationId xmlns:p14="http://schemas.microsoft.com/office/powerpoint/2010/main" val="3844357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bwMode="auto">
          <a:xfrm>
            <a:off x="2251044" y="5352680"/>
            <a:ext cx="4546600" cy="5715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p:spPr>
      </p:cxnSp>
      <p:cxnSp>
        <p:nvCxnSpPr>
          <p:cNvPr id="90982" name="Straight Connector 90981"/>
          <p:cNvCxnSpPr>
            <a:stCxn id="40" idx="0"/>
          </p:cNvCxnSpPr>
          <p:nvPr/>
        </p:nvCxnSpPr>
        <p:spPr bwMode="auto">
          <a:xfrm>
            <a:off x="2251044" y="4222380"/>
            <a:ext cx="4546600" cy="3810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flipV="1">
            <a:off x="6778594" y="3536580"/>
            <a:ext cx="0" cy="168275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dashDot"/>
            <a:round/>
            <a:headEnd type="none" w="med" len="med"/>
            <a:tailEnd type="none" w="med" len="med"/>
          </a:ln>
          <a:effectLst/>
        </p:spPr>
      </p:cxnSp>
      <p:cxnSp>
        <p:nvCxnSpPr>
          <p:cNvPr id="89" name="Straight Connector 88"/>
          <p:cNvCxnSpPr/>
          <p:nvPr/>
        </p:nvCxnSpPr>
        <p:spPr bwMode="auto">
          <a:xfrm flipV="1">
            <a:off x="5483194" y="3511180"/>
            <a:ext cx="0" cy="168275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dashDot"/>
            <a:round/>
            <a:headEnd type="none" w="med" len="med"/>
            <a:tailEnd type="none" w="med" len="med"/>
          </a:ln>
          <a:effectLst/>
        </p:spPr>
      </p:cxnSp>
      <p:cxnSp>
        <p:nvCxnSpPr>
          <p:cNvPr id="88" name="Straight Connector 87"/>
          <p:cNvCxnSpPr/>
          <p:nvPr/>
        </p:nvCxnSpPr>
        <p:spPr bwMode="auto">
          <a:xfrm flipV="1">
            <a:off x="4187794" y="3536580"/>
            <a:ext cx="0" cy="168275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dashDot"/>
            <a:round/>
            <a:headEnd type="none" w="med" len="med"/>
            <a:tailEnd type="none" w="med" len="med"/>
          </a:ln>
          <a:effectLst/>
        </p:spPr>
      </p:cxnSp>
      <p:cxnSp>
        <p:nvCxnSpPr>
          <p:cNvPr id="84" name="Straight Connector 83"/>
          <p:cNvCxnSpPr>
            <a:stCxn id="51" idx="3"/>
            <a:endCxn id="90976" idx="1"/>
          </p:cNvCxnSpPr>
          <p:nvPr/>
        </p:nvCxnSpPr>
        <p:spPr bwMode="auto">
          <a:xfrm flipV="1">
            <a:off x="3013044" y="3523880"/>
            <a:ext cx="0" cy="168275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solidFill>
              <a:schemeClr val="tx1"/>
            </a:solidFill>
            <a:prstDash val="dashDot"/>
            <a:round/>
            <a:headEnd type="none" w="med" len="med"/>
            <a:tailEnd type="none" w="med" len="med"/>
          </a:ln>
          <a:effectLst/>
        </p:spPr>
      </p:cxnSp>
      <p:sp>
        <p:nvSpPr>
          <p:cNvPr id="90977" name="Rectangle 2"/>
          <p:cNvSpPr>
            <a:spLocks noGrp="1" noChangeArrowheads="1"/>
          </p:cNvSpPr>
          <p:nvPr>
            <p:ph type="title" idx="4294967295"/>
          </p:nvPr>
        </p:nvSpPr>
        <p:spPr>
          <a:xfrm>
            <a:off x="1578758" y="274083"/>
            <a:ext cx="7616041" cy="715962"/>
          </a:xfrm>
        </p:spPr>
        <p:txBody>
          <a:bodyPr/>
          <a:lstStyle/>
          <a:p>
            <a:r>
              <a:rPr lang="en-US" sz="4000" dirty="0" smtClean="0">
                <a:latin typeface="Arial" pitchFamily="34" charset="0"/>
                <a:ea typeface="ＭＳ Ｐゴシック"/>
                <a:cs typeface="Arial" pitchFamily="34" charset="0"/>
              </a:rPr>
              <a:t>Integration: Client Service Model</a:t>
            </a:r>
            <a:br>
              <a:rPr lang="en-US" sz="4000" dirty="0" smtClean="0">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Through implementation of single point of contact</a:t>
            </a:r>
          </a:p>
        </p:txBody>
      </p:sp>
      <p:sp>
        <p:nvSpPr>
          <p:cNvPr id="2" name="Round Diagonal Corner Rectangle 1"/>
          <p:cNvSpPr/>
          <p:nvPr/>
        </p:nvSpPr>
        <p:spPr bwMode="auto">
          <a:xfrm>
            <a:off x="1701800" y="1123580"/>
            <a:ext cx="6019800" cy="1181100"/>
          </a:xfrm>
          <a:prstGeom prst="round2Diag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4000" dirty="0" smtClean="0">
                <a:solidFill>
                  <a:srgbClr val="4D4D4D"/>
                </a:solidFill>
                <a:latin typeface="Arial" charset="0"/>
                <a:ea typeface="ＭＳ Ｐゴシック" pitchFamily="34" charset="-128"/>
              </a:rPr>
              <a:t>Business Units</a:t>
            </a:r>
          </a:p>
        </p:txBody>
      </p:sp>
      <p:sp>
        <p:nvSpPr>
          <p:cNvPr id="90976" name="Round Diagonal Corner Rectangle 90975"/>
          <p:cNvSpPr/>
          <p:nvPr/>
        </p:nvSpPr>
        <p:spPr bwMode="auto">
          <a:xfrm>
            <a:off x="2555844" y="2609480"/>
            <a:ext cx="914400" cy="914400"/>
          </a:xfrm>
          <a:prstGeom prst="round2Diag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Retail</a:t>
            </a:r>
          </a:p>
        </p:txBody>
      </p:sp>
      <p:sp>
        <p:nvSpPr>
          <p:cNvPr id="39" name="Round Diagonal Corner Rectangle 38"/>
          <p:cNvSpPr/>
          <p:nvPr/>
        </p:nvSpPr>
        <p:spPr bwMode="auto">
          <a:xfrm>
            <a:off x="1209644" y="4933580"/>
            <a:ext cx="1041400" cy="9144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BA Mgr</a:t>
            </a:r>
          </a:p>
        </p:txBody>
      </p:sp>
      <p:sp>
        <p:nvSpPr>
          <p:cNvPr id="40" name="Round Diagonal Corner Rectangle 39"/>
          <p:cNvSpPr/>
          <p:nvPr/>
        </p:nvSpPr>
        <p:spPr bwMode="auto">
          <a:xfrm>
            <a:off x="1209644" y="3765180"/>
            <a:ext cx="1041400" cy="9144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Portfolio Mgr</a:t>
            </a:r>
          </a:p>
        </p:txBody>
      </p:sp>
      <p:sp>
        <p:nvSpPr>
          <p:cNvPr id="41" name="Round Diagonal Corner Rectangle 40"/>
          <p:cNvSpPr/>
          <p:nvPr/>
        </p:nvSpPr>
        <p:spPr bwMode="auto">
          <a:xfrm>
            <a:off x="3775044" y="2609480"/>
            <a:ext cx="914400" cy="914400"/>
          </a:xfrm>
          <a:prstGeom prst="round2Diag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Wholesale</a:t>
            </a:r>
          </a:p>
        </p:txBody>
      </p:sp>
      <p:sp>
        <p:nvSpPr>
          <p:cNvPr id="42" name="Round Diagonal Corner Rectangle 41"/>
          <p:cNvSpPr/>
          <p:nvPr/>
        </p:nvSpPr>
        <p:spPr bwMode="auto">
          <a:xfrm>
            <a:off x="5083144" y="2622180"/>
            <a:ext cx="914400" cy="914400"/>
          </a:xfrm>
          <a:prstGeom prst="round2Diag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Franchise</a:t>
            </a:r>
          </a:p>
        </p:txBody>
      </p:sp>
      <p:sp>
        <p:nvSpPr>
          <p:cNvPr id="43" name="Round Diagonal Corner Rectangle 42"/>
          <p:cNvSpPr/>
          <p:nvPr/>
        </p:nvSpPr>
        <p:spPr bwMode="auto">
          <a:xfrm>
            <a:off x="6340444" y="2622180"/>
            <a:ext cx="914400" cy="914400"/>
          </a:xfrm>
          <a:prstGeom prst="round2Diag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IT OPs</a:t>
            </a:r>
          </a:p>
        </p:txBody>
      </p:sp>
      <p:sp>
        <p:nvSpPr>
          <p:cNvPr id="90978" name="Round Diagonal Corner Rectangle 90977"/>
          <p:cNvSpPr/>
          <p:nvPr/>
        </p:nvSpPr>
        <p:spPr bwMode="auto">
          <a:xfrm>
            <a:off x="3984594" y="408268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PM</a:t>
            </a:r>
          </a:p>
        </p:txBody>
      </p:sp>
      <p:sp>
        <p:nvSpPr>
          <p:cNvPr id="51" name="Round Diagonal Corner Rectangle 50"/>
          <p:cNvSpPr/>
          <p:nvPr/>
        </p:nvSpPr>
        <p:spPr bwMode="auto">
          <a:xfrm>
            <a:off x="2778094" y="520663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BA</a:t>
            </a:r>
          </a:p>
        </p:txBody>
      </p:sp>
      <p:sp>
        <p:nvSpPr>
          <p:cNvPr id="62" name="Round Diagonal Corner Rectangle 61"/>
          <p:cNvSpPr/>
          <p:nvPr/>
        </p:nvSpPr>
        <p:spPr bwMode="auto">
          <a:xfrm>
            <a:off x="2778094" y="4069980"/>
            <a:ext cx="469900" cy="368300"/>
          </a:xfrm>
          <a:prstGeom prst="round2DiagRect">
            <a:avLst>
              <a:gd name="adj1" fmla="val 0"/>
              <a:gd name="adj2" fmla="val 0"/>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PM</a:t>
            </a:r>
          </a:p>
        </p:txBody>
      </p:sp>
      <p:sp>
        <p:nvSpPr>
          <p:cNvPr id="63" name="Round Diagonal Corner Rectangle 62"/>
          <p:cNvSpPr/>
          <p:nvPr/>
        </p:nvSpPr>
        <p:spPr bwMode="auto">
          <a:xfrm>
            <a:off x="5254594" y="406363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PM</a:t>
            </a:r>
          </a:p>
        </p:txBody>
      </p:sp>
      <p:sp>
        <p:nvSpPr>
          <p:cNvPr id="64" name="Round Diagonal Corner Rectangle 63"/>
          <p:cNvSpPr/>
          <p:nvPr/>
        </p:nvSpPr>
        <p:spPr bwMode="auto">
          <a:xfrm>
            <a:off x="6562694" y="407633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PM</a:t>
            </a:r>
          </a:p>
        </p:txBody>
      </p:sp>
      <p:sp>
        <p:nvSpPr>
          <p:cNvPr id="69" name="Round Diagonal Corner Rectangle 68"/>
          <p:cNvSpPr/>
          <p:nvPr/>
        </p:nvSpPr>
        <p:spPr bwMode="auto">
          <a:xfrm>
            <a:off x="3984594" y="519393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BA</a:t>
            </a:r>
          </a:p>
        </p:txBody>
      </p:sp>
      <p:sp>
        <p:nvSpPr>
          <p:cNvPr id="71" name="Round Diagonal Corner Rectangle 70"/>
          <p:cNvSpPr/>
          <p:nvPr/>
        </p:nvSpPr>
        <p:spPr bwMode="auto">
          <a:xfrm>
            <a:off x="6543644" y="522568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BA</a:t>
            </a:r>
          </a:p>
        </p:txBody>
      </p:sp>
      <p:sp>
        <p:nvSpPr>
          <p:cNvPr id="74" name="Round Diagonal Corner Rectangle 73"/>
          <p:cNvSpPr/>
          <p:nvPr/>
        </p:nvSpPr>
        <p:spPr bwMode="auto">
          <a:xfrm>
            <a:off x="5203794" y="5206630"/>
            <a:ext cx="469900" cy="368300"/>
          </a:xfrm>
          <a:prstGeom prst="round2Diag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100" dirty="0" smtClean="0">
                <a:solidFill>
                  <a:srgbClr val="4D4D4D"/>
                </a:solidFill>
                <a:latin typeface="Arial" charset="0"/>
                <a:ea typeface="ＭＳ Ｐゴシック" pitchFamily="34" charset="-128"/>
              </a:rPr>
              <a:t>BA</a:t>
            </a:r>
          </a:p>
        </p:txBody>
      </p:sp>
      <p:cxnSp>
        <p:nvCxnSpPr>
          <p:cNvPr id="90980" name="Straight Connector 90979"/>
          <p:cNvCxnSpPr/>
          <p:nvPr/>
        </p:nvCxnSpPr>
        <p:spPr bwMode="auto">
          <a:xfrm>
            <a:off x="3346450" y="3632200"/>
            <a:ext cx="7251700" cy="25400"/>
          </a:xfrm>
          <a:prstGeom prst="line">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cxnSp>
      <p:sp>
        <p:nvSpPr>
          <p:cNvPr id="3" name="Slide Number Placeholder 2"/>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29</a:t>
            </a:fld>
            <a:endParaRPr lang="en-US" dirty="0">
              <a:solidFill>
                <a:srgbClr val="4D4D4D"/>
              </a:solidFill>
            </a:endParaRPr>
          </a:p>
        </p:txBody>
      </p:sp>
    </p:spTree>
    <p:extLst>
      <p:ext uri="{BB962C8B-B14F-4D97-AF65-F5344CB8AC3E}">
        <p14:creationId xmlns:p14="http://schemas.microsoft.com/office/powerpoint/2010/main" val="884797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u="sng" dirty="0" smtClean="0"/>
              <a:t>Project Management</a:t>
            </a:r>
          </a:p>
          <a:p>
            <a:r>
              <a:rPr lang="en-US" dirty="0" smtClean="0"/>
              <a:t>Application of knowledge, skills, tools &amp; techniques to project activities to meet project requirements</a:t>
            </a:r>
          </a:p>
          <a:p>
            <a:r>
              <a:rPr lang="en-US" dirty="0" smtClean="0"/>
              <a:t>Stakeholders: business owners, sponsors, end users</a:t>
            </a:r>
          </a:p>
          <a:p>
            <a:r>
              <a:rPr lang="en-US" dirty="0" smtClean="0"/>
              <a:t>Stakeholder needs: business requirements, controlling costs &amp; schedule</a:t>
            </a:r>
            <a:endParaRPr lang="en-US" dirty="0"/>
          </a:p>
        </p:txBody>
      </p:sp>
      <p:sp>
        <p:nvSpPr>
          <p:cNvPr id="3" name="Content Placeholder 2"/>
          <p:cNvSpPr>
            <a:spLocks noGrp="1"/>
          </p:cNvSpPr>
          <p:nvPr>
            <p:ph sz="half" idx="2"/>
          </p:nvPr>
        </p:nvSpPr>
        <p:spPr>
          <a:xfrm>
            <a:off x="4648199" y="1197430"/>
            <a:ext cx="4389784" cy="4928734"/>
          </a:xfrm>
        </p:spPr>
        <p:txBody>
          <a:bodyPr>
            <a:normAutofit lnSpcReduction="10000"/>
          </a:bodyPr>
          <a:lstStyle/>
          <a:p>
            <a:pPr marL="0" indent="0">
              <a:buNone/>
            </a:pPr>
            <a:r>
              <a:rPr lang="en-US" u="sng" dirty="0" smtClean="0"/>
              <a:t>Project Portfolio Management</a:t>
            </a:r>
          </a:p>
          <a:p>
            <a:r>
              <a:rPr lang="en-US" dirty="0" smtClean="0"/>
              <a:t>Application of knowledge, skills, tools &amp; techniques to a collection (or portfolio) of projects in order to meet needs of an organization’s investment strategy</a:t>
            </a:r>
          </a:p>
          <a:p>
            <a:r>
              <a:rPr lang="en-US" dirty="0" smtClean="0"/>
              <a:t>Stakeholders: financial management, senior executives, stockholders</a:t>
            </a:r>
          </a:p>
          <a:p>
            <a:r>
              <a:rPr lang="en-US" dirty="0" smtClean="0"/>
              <a:t>Stakeholder needs: optimal investment of resources, ROI, strategic alignment</a:t>
            </a:r>
            <a:endParaRPr lang="en-US" dirty="0"/>
          </a:p>
        </p:txBody>
      </p:sp>
      <p:sp>
        <p:nvSpPr>
          <p:cNvPr id="4" name="Title 3"/>
          <p:cNvSpPr>
            <a:spLocks noGrp="1"/>
          </p:cNvSpPr>
          <p:nvPr>
            <p:ph type="title"/>
          </p:nvPr>
        </p:nvSpPr>
        <p:spPr/>
        <p:txBody>
          <a:bodyPr>
            <a:normAutofit/>
          </a:bodyPr>
          <a:lstStyle/>
          <a:p>
            <a:r>
              <a:rPr lang="en-US" dirty="0">
                <a:latin typeface="Calibri" panose="020F0502020204030204" pitchFamily="34" charset="0"/>
              </a:rPr>
              <a:t>PM and PPM Defined</a:t>
            </a:r>
          </a:p>
        </p:txBody>
      </p:sp>
    </p:spTree>
    <p:extLst>
      <p:ext uri="{BB962C8B-B14F-4D97-AF65-F5344CB8AC3E}">
        <p14:creationId xmlns:p14="http://schemas.microsoft.com/office/powerpoint/2010/main" val="847248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73909422"/>
              </p:ext>
            </p:extLst>
          </p:nvPr>
        </p:nvGraphicFramePr>
        <p:xfrm>
          <a:off x="457200" y="1219200"/>
          <a:ext cx="8153400" cy="461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322362" y="228600"/>
            <a:ext cx="7364437" cy="914400"/>
          </a:xfrm>
          <a:prstGeom prst="rect">
            <a:avLst/>
          </a:prstGeom>
        </p:spPr>
        <p:txBody>
          <a:bodyPr/>
          <a:lstStyle/>
          <a:p>
            <a:pPr algn="ctr">
              <a:spcBef>
                <a:spcPct val="0"/>
              </a:spcBef>
              <a:defRPr/>
            </a:pPr>
            <a:r>
              <a:rPr lang="en-US" sz="4000" spc="-100" dirty="0" smtClean="0">
                <a:solidFill>
                  <a:srgbClr val="4D4D4D">
                    <a:satMod val="200000"/>
                  </a:srgbClr>
                </a:solidFill>
                <a:latin typeface="Arial" pitchFamily="34" charset="0"/>
                <a:ea typeface="+mj-ea"/>
                <a:cs typeface="Arial" pitchFamily="34" charset="0"/>
              </a:rPr>
              <a:t>Improvement: PMO Processes</a:t>
            </a:r>
            <a:endParaRPr lang="en-US" sz="4000" spc="-100" dirty="0">
              <a:solidFill>
                <a:srgbClr val="4D4D4D">
                  <a:satMod val="200000"/>
                </a:srgbClr>
              </a:solidFill>
              <a:latin typeface="Arial" pitchFamily="34" charset="0"/>
              <a:ea typeface="+mj-ea"/>
              <a:cs typeface="Arial" pitchFamily="34" charset="0"/>
            </a:endParaRPr>
          </a:p>
        </p:txBody>
      </p:sp>
      <p:sp>
        <p:nvSpPr>
          <p:cNvPr id="4" name="Slide Number Placeholder 1"/>
          <p:cNvSpPr>
            <a:spLocks noGrp="1"/>
          </p:cNvSpPr>
          <p:nvPr>
            <p:ph type="sldNum" sz="quarter" idx="11"/>
          </p:nvPr>
        </p:nvSpPr>
        <p:spPr>
          <a:xfrm>
            <a:off x="6553200" y="6483350"/>
            <a:ext cx="2133600" cy="365125"/>
          </a:xfrm>
        </p:spPr>
        <p:txBody>
          <a:bodyPr/>
          <a:lstStyle/>
          <a:p>
            <a:pPr>
              <a:defRPr/>
            </a:pPr>
            <a:fld id="{5351319A-8405-48CB-97D1-C98F2F296716}" type="slidenum">
              <a:rPr lang="en-US" smtClean="0">
                <a:solidFill>
                  <a:srgbClr val="4D4D4D"/>
                </a:solidFill>
              </a:rPr>
              <a:pPr>
                <a:defRPr/>
              </a:pPr>
              <a:t>30</a:t>
            </a:fld>
            <a:endParaRPr lang="en-US" dirty="0">
              <a:solidFill>
                <a:srgbClr val="4D4D4D"/>
              </a:solidFill>
            </a:endParaRPr>
          </a:p>
        </p:txBody>
      </p:sp>
    </p:spTree>
    <p:extLst>
      <p:ext uri="{BB962C8B-B14F-4D97-AF65-F5344CB8AC3E}">
        <p14:creationId xmlns:p14="http://schemas.microsoft.com/office/powerpoint/2010/main" val="2094509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en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66835"/>
            <a:ext cx="7607300" cy="45005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Grp="1" noChangeArrowheads="1"/>
          </p:cNvSpPr>
          <p:nvPr>
            <p:ph type="title"/>
          </p:nvPr>
        </p:nvSpPr>
        <p:spPr>
          <a:xfrm>
            <a:off x="1828799" y="354264"/>
            <a:ext cx="7277993" cy="715963"/>
          </a:xfrm>
        </p:spPr>
        <p:txBody>
          <a:bodyPr/>
          <a:lstStyle/>
          <a:p>
            <a:r>
              <a:rPr lang="en-US" sz="3600" dirty="0" smtClean="0">
                <a:latin typeface="Arial" pitchFamily="34" charset="0"/>
                <a:ea typeface="ＭＳ Ｐゴシック"/>
                <a:cs typeface="Arial" pitchFamily="34" charset="0"/>
              </a:rPr>
              <a:t>Improvement: Tools &amp; Templates</a:t>
            </a:r>
            <a:r>
              <a:rPr lang="en-US" sz="4000" dirty="0" smtClean="0">
                <a:latin typeface="Arial" pitchFamily="34" charset="0"/>
                <a:ea typeface="ＭＳ Ｐゴシック"/>
                <a:cs typeface="Arial" pitchFamily="34" charset="0"/>
              </a:rPr>
              <a:t/>
            </a:r>
            <a:br>
              <a:rPr lang="en-US" sz="4000" dirty="0" smtClean="0">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Through development of PM guides/templates and training</a:t>
            </a:r>
          </a:p>
        </p:txBody>
      </p:sp>
      <p:sp>
        <p:nvSpPr>
          <p:cNvPr id="10" name="Rectangle 9"/>
          <p:cNvSpPr/>
          <p:nvPr/>
        </p:nvSpPr>
        <p:spPr bwMode="auto">
          <a:xfrm>
            <a:off x="927100" y="1135854"/>
            <a:ext cx="7264400" cy="461963"/>
          </a:xfrm>
          <a:prstGeom prst="rect">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9" name="TextBox 8"/>
          <p:cNvSpPr txBox="1"/>
          <p:nvPr/>
        </p:nvSpPr>
        <p:spPr>
          <a:xfrm>
            <a:off x="3276600" y="1135854"/>
            <a:ext cx="2654300" cy="461963"/>
          </a:xfrm>
          <a:prstGeom prst="rect">
            <a:avLst/>
          </a:prstGeom>
          <a:noFill/>
        </p:spPr>
        <p:txBody>
          <a:bodyPr wrap="square" rtlCol="0">
            <a:spAutoFit/>
          </a:bodyPr>
          <a:lstStyle/>
          <a:p>
            <a:pPr fontAlgn="base">
              <a:spcBef>
                <a:spcPct val="0"/>
              </a:spcBef>
              <a:spcAft>
                <a:spcPct val="0"/>
              </a:spcAft>
            </a:pPr>
            <a:r>
              <a:rPr lang="en-US" sz="2400" b="1" dirty="0" smtClean="0">
                <a:solidFill>
                  <a:srgbClr val="4D4D4D"/>
                </a:solidFill>
                <a:latin typeface="Arial" charset="0"/>
                <a:ea typeface="ＭＳ Ｐゴシック" pitchFamily="34" charset="-128"/>
              </a:rPr>
              <a:t>PMO Playbook</a:t>
            </a:r>
            <a:endParaRPr lang="en-US" sz="2400" b="1" dirty="0">
              <a:solidFill>
                <a:srgbClr val="4D4D4D"/>
              </a:solidFill>
              <a:latin typeface="Arial" charset="0"/>
              <a:ea typeface="ＭＳ Ｐゴシック" pitchFamily="34" charset="-128"/>
            </a:endParaRPr>
          </a:p>
        </p:txBody>
      </p:sp>
      <p:sp>
        <p:nvSpPr>
          <p:cNvPr id="11" name="TextBox 10"/>
          <p:cNvSpPr txBox="1"/>
          <p:nvPr/>
        </p:nvSpPr>
        <p:spPr>
          <a:xfrm>
            <a:off x="1828799" y="2171700"/>
            <a:ext cx="2400301" cy="2923877"/>
          </a:xfrm>
          <a:prstGeom prst="rect">
            <a:avLst/>
          </a:prstGeom>
          <a:noFill/>
        </p:spPr>
        <p:txBody>
          <a:bodyPr wrap="square" rtlCol="0">
            <a:spAutoFit/>
          </a:bodyPr>
          <a:lstStyle/>
          <a:p>
            <a:pPr fontAlgn="base">
              <a:spcBef>
                <a:spcPct val="0"/>
              </a:spcBef>
              <a:spcAft>
                <a:spcPct val="0"/>
              </a:spcAft>
            </a:pPr>
            <a:r>
              <a:rPr lang="en-US" sz="1400" u="sng" dirty="0" smtClean="0">
                <a:solidFill>
                  <a:srgbClr val="4D4D4D"/>
                </a:solidFill>
                <a:latin typeface="Arial" charset="0"/>
                <a:ea typeface="ＭＳ Ｐゴシック" pitchFamily="34" charset="-128"/>
              </a:rPr>
              <a:t>Project Initiation</a:t>
            </a:r>
          </a:p>
          <a:p>
            <a:pPr marL="342900" indent="-34290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Work Intake Process</a:t>
            </a:r>
          </a:p>
          <a:p>
            <a:pPr marL="342900" indent="-34290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Solution Review</a:t>
            </a:r>
          </a:p>
          <a:p>
            <a:pPr marL="342900" indent="-34290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Business Case</a:t>
            </a:r>
          </a:p>
          <a:p>
            <a:pPr fontAlgn="base">
              <a:spcBef>
                <a:spcPct val="0"/>
              </a:spcBef>
              <a:spcAft>
                <a:spcPct val="0"/>
              </a:spcAft>
            </a:pPr>
            <a:r>
              <a:rPr lang="en-US" sz="1400" u="sng" dirty="0" smtClean="0">
                <a:solidFill>
                  <a:srgbClr val="4D4D4D"/>
                </a:solidFill>
                <a:latin typeface="Arial" charset="0"/>
                <a:ea typeface="ＭＳ Ｐゴシック" pitchFamily="34" charset="-128"/>
              </a:rPr>
              <a:t>Project Execution</a:t>
            </a:r>
          </a:p>
          <a:p>
            <a:pPr marL="342900" indent="-34290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Project Set-up/Planning</a:t>
            </a:r>
          </a:p>
          <a:p>
            <a:pPr marL="342900" indent="-34290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Change Control</a:t>
            </a:r>
          </a:p>
          <a:p>
            <a:pPr marL="342900" indent="-34290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Status Reporting</a:t>
            </a:r>
          </a:p>
          <a:p>
            <a:pPr fontAlgn="base">
              <a:spcBef>
                <a:spcPct val="0"/>
              </a:spcBef>
              <a:spcAft>
                <a:spcPct val="0"/>
              </a:spcAft>
            </a:pPr>
            <a:r>
              <a:rPr lang="en-US" sz="1400" u="sng" dirty="0" smtClean="0">
                <a:solidFill>
                  <a:srgbClr val="4D4D4D"/>
                </a:solidFill>
                <a:latin typeface="Arial" charset="0"/>
                <a:ea typeface="ＭＳ Ｐゴシック" pitchFamily="34" charset="-128"/>
              </a:rPr>
              <a:t>Project Close-out</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Project Closing Audit</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Lessons Learned</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Knowledge Repository</a:t>
            </a:r>
          </a:p>
          <a:p>
            <a:pPr marL="171450" indent="-171450" fontAlgn="base">
              <a:spcBef>
                <a:spcPct val="0"/>
              </a:spcBef>
              <a:spcAft>
                <a:spcPct val="0"/>
              </a:spcAft>
              <a:buFont typeface="Arial" pitchFamily="34" charset="0"/>
              <a:buChar char="•"/>
            </a:pPr>
            <a:endParaRPr lang="en-US" sz="1400" dirty="0" smtClean="0">
              <a:solidFill>
                <a:srgbClr val="4D4D4D"/>
              </a:solidFill>
              <a:latin typeface="Arial" charset="0"/>
              <a:ea typeface="ＭＳ Ｐゴシック" pitchFamily="34" charset="-128"/>
            </a:endParaRPr>
          </a:p>
          <a:p>
            <a:pPr marL="342900" indent="-342900" fontAlgn="base">
              <a:spcBef>
                <a:spcPct val="0"/>
              </a:spcBef>
              <a:spcAft>
                <a:spcPct val="0"/>
              </a:spcAft>
              <a:buFont typeface="Arial" pitchFamily="34" charset="0"/>
              <a:buChar char="•"/>
            </a:pPr>
            <a:endParaRPr lang="en-US" sz="1400" dirty="0">
              <a:solidFill>
                <a:srgbClr val="4D4D4D"/>
              </a:solidFill>
              <a:latin typeface="Arial" charset="0"/>
              <a:ea typeface="ＭＳ Ｐゴシック" pitchFamily="34" charset="-128"/>
            </a:endParaRPr>
          </a:p>
        </p:txBody>
      </p:sp>
      <p:sp>
        <p:nvSpPr>
          <p:cNvPr id="13" name="TextBox 12"/>
          <p:cNvSpPr txBox="1"/>
          <p:nvPr/>
        </p:nvSpPr>
        <p:spPr>
          <a:xfrm>
            <a:off x="4775200" y="2171700"/>
            <a:ext cx="2349500" cy="2431435"/>
          </a:xfrm>
          <a:prstGeom prst="rect">
            <a:avLst/>
          </a:prstGeom>
          <a:noFill/>
        </p:spPr>
        <p:txBody>
          <a:bodyPr wrap="square" rtlCol="0">
            <a:spAutoFit/>
          </a:bodyPr>
          <a:lstStyle/>
          <a:p>
            <a:pPr fontAlgn="base">
              <a:spcBef>
                <a:spcPct val="0"/>
              </a:spcBef>
              <a:spcAft>
                <a:spcPct val="0"/>
              </a:spcAft>
            </a:pPr>
            <a:r>
              <a:rPr lang="en-US" sz="1400" u="sng" dirty="0" smtClean="0">
                <a:solidFill>
                  <a:srgbClr val="4D4D4D"/>
                </a:solidFill>
                <a:latin typeface="Arial" charset="0"/>
                <a:ea typeface="ＭＳ Ｐゴシック" pitchFamily="34" charset="-128"/>
              </a:rPr>
              <a:t>Portfolio Management</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Project Selection</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Prioritization</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Resource Management</a:t>
            </a:r>
          </a:p>
          <a:p>
            <a:pPr fontAlgn="base">
              <a:spcBef>
                <a:spcPct val="0"/>
              </a:spcBef>
              <a:spcAft>
                <a:spcPct val="0"/>
              </a:spcAft>
            </a:pPr>
            <a:r>
              <a:rPr lang="en-US" sz="1400" u="sng" dirty="0" smtClean="0">
                <a:solidFill>
                  <a:srgbClr val="4D4D4D"/>
                </a:solidFill>
                <a:latin typeface="Arial" charset="0"/>
                <a:ea typeface="ＭＳ Ｐゴシック" pitchFamily="34" charset="-128"/>
              </a:rPr>
              <a:t>Training &amp; Certification</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Clarity</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PMI</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IIAB</a:t>
            </a:r>
          </a:p>
          <a:p>
            <a:pPr fontAlgn="base">
              <a:spcBef>
                <a:spcPct val="0"/>
              </a:spcBef>
              <a:spcAft>
                <a:spcPct val="0"/>
              </a:spcAft>
            </a:pPr>
            <a:r>
              <a:rPr lang="en-US" sz="1400" u="sng" dirty="0" smtClean="0">
                <a:solidFill>
                  <a:srgbClr val="4D4D4D"/>
                </a:solidFill>
                <a:latin typeface="Arial" charset="0"/>
                <a:ea typeface="ＭＳ Ｐゴシック" pitchFamily="34" charset="-128"/>
              </a:rPr>
              <a:t>Software Development</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SDLC</a:t>
            </a:r>
          </a:p>
          <a:p>
            <a:pPr marL="285750" indent="-285750" fontAlgn="base">
              <a:spcBef>
                <a:spcPct val="0"/>
              </a:spcBef>
              <a:spcAft>
                <a:spcPct val="0"/>
              </a:spcAft>
              <a:buFont typeface="Arial" pitchFamily="34" charset="0"/>
              <a:buChar char="•"/>
            </a:pPr>
            <a:r>
              <a:rPr lang="en-US" sz="1200" dirty="0" smtClean="0">
                <a:solidFill>
                  <a:srgbClr val="4D4D4D"/>
                </a:solidFill>
                <a:latin typeface="Arial" charset="0"/>
                <a:ea typeface="ＭＳ Ｐゴシック" pitchFamily="34" charset="-128"/>
              </a:rPr>
              <a:t>Agile/SCRUM</a:t>
            </a:r>
          </a:p>
          <a:p>
            <a:pPr marL="342900" indent="-342900" fontAlgn="base">
              <a:spcBef>
                <a:spcPct val="0"/>
              </a:spcBef>
              <a:spcAft>
                <a:spcPct val="0"/>
              </a:spcAft>
              <a:buFont typeface="Arial" pitchFamily="34" charset="0"/>
              <a:buChar char="•"/>
            </a:pPr>
            <a:endParaRPr lang="en-US" sz="1000" dirty="0">
              <a:solidFill>
                <a:srgbClr val="4D4D4D"/>
              </a:solidFill>
              <a:latin typeface="Arial" charset="0"/>
              <a:ea typeface="ＭＳ Ｐゴシック" pitchFamily="34" charset="-128"/>
            </a:endParaRPr>
          </a:p>
        </p:txBody>
      </p:sp>
      <p:sp>
        <p:nvSpPr>
          <p:cNvPr id="2" name="Slide Number Placeholder 1"/>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31</a:t>
            </a:fld>
            <a:endParaRPr lang="en-US" dirty="0">
              <a:solidFill>
                <a:srgbClr val="4D4D4D"/>
              </a:solidFill>
            </a:endParaRPr>
          </a:p>
        </p:txBody>
      </p:sp>
    </p:spTree>
    <p:extLst>
      <p:ext uri="{BB962C8B-B14F-4D97-AF65-F5344CB8AC3E}">
        <p14:creationId xmlns:p14="http://schemas.microsoft.com/office/powerpoint/2010/main" val="359393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Arial" pitchFamily="34" charset="0"/>
                <a:cs typeface="Arial" pitchFamily="34" charset="0"/>
              </a:rPr>
              <a:t>Information: Project Indicators</a:t>
            </a:r>
            <a:endParaRPr lang="en-US" sz="40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20208" t="18500" r="18438" b="5167"/>
          <a:stretch>
            <a:fillRect/>
          </a:stretch>
        </p:blipFill>
        <p:spPr bwMode="auto">
          <a:xfrm rot="414802">
            <a:off x="618271" y="956167"/>
            <a:ext cx="4025900" cy="313049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l="4062" t="31000" r="49688" b="10833"/>
          <a:stretch>
            <a:fillRect/>
          </a:stretch>
        </p:blipFill>
        <p:spPr bwMode="auto">
          <a:xfrm>
            <a:off x="444500" y="2619812"/>
            <a:ext cx="4013200" cy="315452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4" cstate="print"/>
          <a:srcRect t="29500" r="18021" b="9000"/>
          <a:stretch>
            <a:fillRect/>
          </a:stretch>
        </p:blipFill>
        <p:spPr bwMode="auto">
          <a:xfrm>
            <a:off x="3314392" y="3141820"/>
            <a:ext cx="5614599" cy="2632512"/>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print"/>
          <a:srcRect l="17187" t="30000" r="49896" b="7833"/>
          <a:stretch>
            <a:fillRect/>
          </a:stretch>
        </p:blipFill>
        <p:spPr bwMode="auto">
          <a:xfrm rot="21324788">
            <a:off x="4889501" y="943688"/>
            <a:ext cx="3407576" cy="4022234"/>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6" cstate="print"/>
          <a:srcRect t="14518" b="5000"/>
          <a:stretch>
            <a:fillRect/>
          </a:stretch>
        </p:blipFill>
        <p:spPr bwMode="auto">
          <a:xfrm>
            <a:off x="152400" y="1122661"/>
            <a:ext cx="8776591" cy="4651671"/>
          </a:xfrm>
          <a:prstGeom prst="rect">
            <a:avLst/>
          </a:prstGeom>
          <a:noFill/>
          <a:ln w="9525">
            <a:noFill/>
            <a:miter lim="800000"/>
            <a:headEnd/>
            <a:tailEnd/>
          </a:ln>
        </p:spPr>
      </p:pic>
      <p:sp>
        <p:nvSpPr>
          <p:cNvPr id="12" name="Oval 11"/>
          <p:cNvSpPr/>
          <p:nvPr/>
        </p:nvSpPr>
        <p:spPr bwMode="auto">
          <a:xfrm>
            <a:off x="1828799" y="1447800"/>
            <a:ext cx="1066800" cy="584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1" name="Oval 10"/>
          <p:cNvSpPr/>
          <p:nvPr/>
        </p:nvSpPr>
        <p:spPr bwMode="auto">
          <a:xfrm>
            <a:off x="4140200" y="1422400"/>
            <a:ext cx="1041400" cy="584200"/>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0" name="Oval 9"/>
          <p:cNvSpPr/>
          <p:nvPr/>
        </p:nvSpPr>
        <p:spPr bwMode="auto">
          <a:xfrm>
            <a:off x="1016000" y="2360859"/>
            <a:ext cx="812799" cy="321112"/>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3" name="Slide Number Placeholder 2"/>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32</a:t>
            </a:fld>
            <a:endParaRPr lang="en-US" dirty="0">
              <a:solidFill>
                <a:srgbClr val="4D4D4D"/>
              </a:solidFill>
            </a:endParaRPr>
          </a:p>
        </p:txBody>
      </p:sp>
      <p:sp>
        <p:nvSpPr>
          <p:cNvPr id="13" name="Rectangle 12"/>
          <p:cNvSpPr/>
          <p:nvPr/>
        </p:nvSpPr>
        <p:spPr bwMode="auto">
          <a:xfrm flipV="1">
            <a:off x="1421445" y="2873113"/>
            <a:ext cx="952021" cy="98945"/>
          </a:xfrm>
          <a:prstGeom prst="rect">
            <a:avLst/>
          </a:prstGeom>
          <a:solidFill>
            <a:schemeClr val="bg1"/>
          </a:solidFill>
          <a:ln w="9525" cap="flat" cmpd="sng" algn="ctr">
            <a:noFill/>
            <a:prstDash val="solid"/>
            <a:round/>
            <a:headEnd type="none" w="med" len="med"/>
            <a:tailEnd type="none" w="med" len="med"/>
          </a:ln>
          <a:effectLst/>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endParaRPr lang="en-US" dirty="0" smtClean="0">
              <a:solidFill>
                <a:srgbClr val="4D4D4D"/>
              </a:solidFill>
            </a:endParaRPr>
          </a:p>
        </p:txBody>
      </p:sp>
    </p:spTree>
    <p:extLst>
      <p:ext uri="{BB962C8B-B14F-4D97-AF65-F5344CB8AC3E}">
        <p14:creationId xmlns:p14="http://schemas.microsoft.com/office/powerpoint/2010/main" val="225964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27"/>
                                        </p:tgtEl>
                                      </p:cBhvr>
                                    </p:animEffect>
                                    <p:set>
                                      <p:cBhvr>
                                        <p:cTn id="10" dur="1" fill="hold">
                                          <p:stCondLst>
                                            <p:cond delay="499"/>
                                          </p:stCondLst>
                                        </p:cTn>
                                        <p:tgtEl>
                                          <p:spTgt spid="102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028"/>
                                        </p:tgtEl>
                                      </p:cBhvr>
                                    </p:animEffect>
                                    <p:set>
                                      <p:cBhvr>
                                        <p:cTn id="13" dur="1" fill="hold">
                                          <p:stCondLst>
                                            <p:cond delay="499"/>
                                          </p:stCondLst>
                                        </p:cTn>
                                        <p:tgtEl>
                                          <p:spTgt spid="1028"/>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029"/>
                                        </p:tgtEl>
                                      </p:cBhvr>
                                    </p:animEffect>
                                    <p:set>
                                      <p:cBhvr>
                                        <p:cTn id="16" dur="1" fill="hold">
                                          <p:stCondLst>
                                            <p:cond delay="499"/>
                                          </p:stCondLst>
                                        </p:cTn>
                                        <p:tgtEl>
                                          <p:spTgt spid="10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dissolv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77" name="Rectangle 2"/>
          <p:cNvSpPr>
            <a:spLocks noGrp="1" noChangeArrowheads="1"/>
          </p:cNvSpPr>
          <p:nvPr>
            <p:ph type="title" idx="4294967295"/>
          </p:nvPr>
        </p:nvSpPr>
        <p:spPr>
          <a:xfrm>
            <a:off x="1871663" y="274083"/>
            <a:ext cx="7261225" cy="715962"/>
          </a:xfrm>
        </p:spPr>
        <p:txBody>
          <a:bodyPr/>
          <a:lstStyle/>
          <a:p>
            <a:r>
              <a:rPr lang="en-US" sz="4000" dirty="0" smtClean="0">
                <a:latin typeface="Arial" pitchFamily="34" charset="0"/>
                <a:ea typeface="ＭＳ Ｐゴシック"/>
                <a:cs typeface="Arial" pitchFamily="34" charset="0"/>
              </a:rPr>
              <a:t>Information: Lessons Learned</a:t>
            </a:r>
            <a:br>
              <a:rPr lang="en-US" sz="4000" dirty="0" smtClean="0">
                <a:latin typeface="Arial" pitchFamily="34" charset="0"/>
                <a:ea typeface="ＭＳ Ｐゴシック"/>
                <a:cs typeface="Arial" pitchFamily="34" charset="0"/>
              </a:rPr>
            </a:br>
            <a:r>
              <a:rPr lang="en-US" sz="1800" dirty="0" smtClean="0">
                <a:latin typeface="Arial" pitchFamily="34" charset="0"/>
                <a:ea typeface="ＭＳ Ｐゴシック"/>
                <a:cs typeface="Arial" pitchFamily="34" charset="0"/>
              </a:rPr>
              <a:t>Through Knowledge Repository</a:t>
            </a:r>
          </a:p>
        </p:txBody>
      </p:sp>
      <p:sp>
        <p:nvSpPr>
          <p:cNvPr id="2" name="Slide Number Placeholder 1"/>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33</a:t>
            </a:fld>
            <a:endParaRPr lang="en-US" dirty="0">
              <a:solidFill>
                <a:srgbClr val="4D4D4D"/>
              </a:solidFill>
            </a:endParaRPr>
          </a:p>
        </p:txBody>
      </p:sp>
      <p:sp>
        <p:nvSpPr>
          <p:cNvPr id="3" name="Rectangle 2"/>
          <p:cNvSpPr/>
          <p:nvPr/>
        </p:nvSpPr>
        <p:spPr bwMode="auto">
          <a:xfrm>
            <a:off x="6553200" y="2409713"/>
            <a:ext cx="2311101" cy="38727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pic>
        <p:nvPicPr>
          <p:cNvPr id="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51" y="1215613"/>
            <a:ext cx="8362950" cy="418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609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53496" y="143430"/>
            <a:ext cx="6704704" cy="914400"/>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pPr fontAlgn="base">
              <a:spcAft>
                <a:spcPct val="0"/>
              </a:spcAft>
            </a:pPr>
            <a:r>
              <a:rPr lang="en-US" dirty="0" smtClean="0">
                <a:solidFill>
                  <a:srgbClr val="4D4D4D">
                    <a:satMod val="200000"/>
                  </a:srgbClr>
                </a:solidFill>
                <a:latin typeface="Arial" pitchFamily="34" charset="0"/>
                <a:ea typeface="ＭＳ Ｐゴシック"/>
                <a:cs typeface="Arial" pitchFamily="34" charset="0"/>
              </a:rPr>
              <a:t>Information: Accountability</a:t>
            </a:r>
            <a:br>
              <a:rPr lang="en-US" dirty="0" smtClean="0">
                <a:solidFill>
                  <a:srgbClr val="4D4D4D">
                    <a:satMod val="200000"/>
                  </a:srgbClr>
                </a:solidFill>
                <a:latin typeface="Arial" pitchFamily="34" charset="0"/>
                <a:ea typeface="ＭＳ Ｐゴシック"/>
                <a:cs typeface="Arial" pitchFamily="34" charset="0"/>
              </a:rPr>
            </a:br>
            <a:r>
              <a:rPr lang="en-US" sz="1800" dirty="0" smtClean="0">
                <a:solidFill>
                  <a:srgbClr val="4D4D4D">
                    <a:satMod val="200000"/>
                  </a:srgbClr>
                </a:solidFill>
                <a:latin typeface="Arial" pitchFamily="34" charset="0"/>
                <a:ea typeface="ＭＳ Ｐゴシック"/>
                <a:cs typeface="Arial" pitchFamily="34" charset="0"/>
              </a:rPr>
              <a:t>Through Ongoing Reviews</a:t>
            </a:r>
          </a:p>
        </p:txBody>
      </p:sp>
      <p:sp>
        <p:nvSpPr>
          <p:cNvPr id="4" name="Slide Number Placeholder 1"/>
          <p:cNvSpPr>
            <a:spLocks noGrp="1"/>
          </p:cNvSpPr>
          <p:nvPr>
            <p:ph type="sldNum" sz="quarter" idx="11"/>
          </p:nvPr>
        </p:nvSpPr>
        <p:spPr>
          <a:xfrm>
            <a:off x="914400" y="6416675"/>
            <a:ext cx="5562600" cy="365125"/>
          </a:xfrm>
        </p:spPr>
        <p:txBody>
          <a:bodyPr/>
          <a:lstStyle/>
          <a:p>
            <a:pPr>
              <a:defRPr/>
            </a:pPr>
            <a:fld id="{5351319A-8405-48CB-97D1-C98F2F296716}" type="slidenum">
              <a:rPr lang="en-US" smtClean="0">
                <a:solidFill>
                  <a:srgbClr val="D6ECFF"/>
                </a:solidFill>
              </a:rPr>
              <a:pPr>
                <a:defRPr/>
              </a:pPr>
              <a:t>34</a:t>
            </a:fld>
            <a:endParaRPr lang="en-US" dirty="0">
              <a:solidFill>
                <a:srgbClr val="D6ECFF"/>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43" y="1426464"/>
            <a:ext cx="8059076" cy="268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69" y="4054781"/>
            <a:ext cx="8059076" cy="180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433581" y="1807284"/>
            <a:ext cx="2687981" cy="666974"/>
          </a:xfrm>
          <a:prstGeom prst="rect">
            <a:avLst/>
          </a:prstGeom>
          <a:solidFill>
            <a:schemeClr val="accent1">
              <a:alpha val="94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7" name="Slide Number Placeholder 1"/>
          <p:cNvSpPr>
            <a:spLocks noGrp="1"/>
          </p:cNvSpPr>
          <p:nvPr>
            <p:ph type="sldNum" sz="quarter" idx="11"/>
          </p:nvPr>
        </p:nvSpPr>
        <p:spPr>
          <a:xfrm>
            <a:off x="6553200" y="6483350"/>
            <a:ext cx="2133600" cy="365125"/>
          </a:xfrm>
        </p:spPr>
        <p:txBody>
          <a:bodyPr/>
          <a:lstStyle/>
          <a:p>
            <a:pPr>
              <a:defRPr/>
            </a:pPr>
            <a:fld id="{5351319A-8405-48CB-97D1-C98F2F296716}" type="slidenum">
              <a:rPr lang="en-US" smtClean="0">
                <a:solidFill>
                  <a:srgbClr val="4D4D4D"/>
                </a:solidFill>
              </a:rPr>
              <a:pPr>
                <a:defRPr/>
              </a:pPr>
              <a:t>34</a:t>
            </a:fld>
            <a:endParaRPr lang="en-US" dirty="0">
              <a:solidFill>
                <a:srgbClr val="4D4D4D"/>
              </a:solidFill>
            </a:endParaRPr>
          </a:p>
        </p:txBody>
      </p:sp>
      <p:sp>
        <p:nvSpPr>
          <p:cNvPr id="9" name="Rectangle 8"/>
          <p:cNvSpPr/>
          <p:nvPr/>
        </p:nvSpPr>
        <p:spPr bwMode="auto">
          <a:xfrm>
            <a:off x="2889226" y="4881436"/>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0" name="Rectangle 9"/>
          <p:cNvSpPr/>
          <p:nvPr/>
        </p:nvSpPr>
        <p:spPr bwMode="auto">
          <a:xfrm>
            <a:off x="3180698" y="5155524"/>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1" name="Rectangle 10"/>
          <p:cNvSpPr/>
          <p:nvPr/>
        </p:nvSpPr>
        <p:spPr bwMode="auto">
          <a:xfrm>
            <a:off x="3789139" y="5033836"/>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2" name="Rectangle 11"/>
          <p:cNvSpPr/>
          <p:nvPr/>
        </p:nvSpPr>
        <p:spPr bwMode="auto">
          <a:xfrm>
            <a:off x="4136819" y="5188235"/>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3" name="Rectangle 12"/>
          <p:cNvSpPr/>
          <p:nvPr/>
        </p:nvSpPr>
        <p:spPr bwMode="auto">
          <a:xfrm>
            <a:off x="5091940" y="5187655"/>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4" name="Rectangle 13"/>
          <p:cNvSpPr/>
          <p:nvPr/>
        </p:nvSpPr>
        <p:spPr bwMode="auto">
          <a:xfrm>
            <a:off x="4717449" y="4376198"/>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5" name="Rectangle 14"/>
          <p:cNvSpPr/>
          <p:nvPr/>
        </p:nvSpPr>
        <p:spPr bwMode="auto">
          <a:xfrm>
            <a:off x="5652409" y="5236852"/>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6" name="Rectangle 15"/>
          <p:cNvSpPr/>
          <p:nvPr/>
        </p:nvSpPr>
        <p:spPr bwMode="auto">
          <a:xfrm>
            <a:off x="1014648" y="5128608"/>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7" name="Rectangle 16"/>
          <p:cNvSpPr/>
          <p:nvPr/>
        </p:nvSpPr>
        <p:spPr bwMode="auto">
          <a:xfrm>
            <a:off x="1327557" y="5262609"/>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8" name="Rectangle 17"/>
          <p:cNvSpPr/>
          <p:nvPr/>
        </p:nvSpPr>
        <p:spPr bwMode="auto">
          <a:xfrm>
            <a:off x="1880372" y="5258552"/>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19" name="Rectangle 18"/>
          <p:cNvSpPr/>
          <p:nvPr/>
        </p:nvSpPr>
        <p:spPr bwMode="auto">
          <a:xfrm>
            <a:off x="2311494" y="5270980"/>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20" name="Rectangle 19"/>
          <p:cNvSpPr/>
          <p:nvPr/>
        </p:nvSpPr>
        <p:spPr bwMode="auto">
          <a:xfrm>
            <a:off x="6020950" y="5261449"/>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21" name="Rectangle 20"/>
          <p:cNvSpPr/>
          <p:nvPr/>
        </p:nvSpPr>
        <p:spPr bwMode="auto">
          <a:xfrm>
            <a:off x="6650841" y="5197766"/>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22" name="Rectangle 21"/>
          <p:cNvSpPr/>
          <p:nvPr/>
        </p:nvSpPr>
        <p:spPr bwMode="auto">
          <a:xfrm>
            <a:off x="7005474" y="5277875"/>
            <a:ext cx="368541" cy="4571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Tree>
    <p:extLst>
      <p:ext uri="{BB962C8B-B14F-4D97-AF65-F5344CB8AC3E}">
        <p14:creationId xmlns:p14="http://schemas.microsoft.com/office/powerpoint/2010/main" val="3189569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77" name="Rectangle 2"/>
          <p:cNvSpPr>
            <a:spLocks noGrp="1" noChangeArrowheads="1"/>
          </p:cNvSpPr>
          <p:nvPr>
            <p:ph type="title" idx="4294967295"/>
          </p:nvPr>
        </p:nvSpPr>
        <p:spPr/>
        <p:txBody>
          <a:bodyPr/>
          <a:lstStyle/>
          <a:p>
            <a:r>
              <a:rPr lang="en-US" sz="4000" dirty="0" smtClean="0">
                <a:latin typeface="Arial" pitchFamily="34" charset="0"/>
                <a:ea typeface="ＭＳ Ｐゴシック"/>
                <a:cs typeface="Arial" pitchFamily="34" charset="0"/>
              </a:rPr>
              <a:t>Information: Total Workload</a:t>
            </a:r>
            <a:endParaRPr lang="en-US" sz="1800" dirty="0" smtClean="0">
              <a:latin typeface="Arial" pitchFamily="34" charset="0"/>
              <a:ea typeface="ＭＳ Ｐゴシック"/>
              <a:cs typeface="Arial" pitchFamily="34" charset="0"/>
            </a:endParaRPr>
          </a:p>
        </p:txBody>
      </p:sp>
      <p:pic>
        <p:nvPicPr>
          <p:cNvPr id="4098" name="Picture 2"/>
          <p:cNvPicPr>
            <a:picLocks noChangeAspect="1" noChangeArrowheads="1"/>
          </p:cNvPicPr>
          <p:nvPr/>
        </p:nvPicPr>
        <p:blipFill>
          <a:blip r:embed="rId3" cstate="print"/>
          <a:srcRect t="13333" b="4833"/>
          <a:stretch>
            <a:fillRect/>
          </a:stretch>
        </p:blipFill>
        <p:spPr bwMode="auto">
          <a:xfrm>
            <a:off x="114301" y="977900"/>
            <a:ext cx="8771515" cy="4723653"/>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35</a:t>
            </a:fld>
            <a:endParaRPr lang="en-US" dirty="0">
              <a:solidFill>
                <a:srgbClr val="4D4D4D"/>
              </a:solidFill>
            </a:endParaRPr>
          </a:p>
        </p:txBody>
      </p:sp>
    </p:spTree>
    <p:extLst>
      <p:ext uri="{BB962C8B-B14F-4D97-AF65-F5344CB8AC3E}">
        <p14:creationId xmlns:p14="http://schemas.microsoft.com/office/powerpoint/2010/main" val="3413326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77" name="Rectangle 2"/>
          <p:cNvSpPr>
            <a:spLocks noGrp="1" noChangeArrowheads="1"/>
          </p:cNvSpPr>
          <p:nvPr>
            <p:ph type="title" idx="4294967295"/>
          </p:nvPr>
        </p:nvSpPr>
        <p:spPr>
          <a:xfrm>
            <a:off x="1858963" y="112713"/>
            <a:ext cx="7261225" cy="715962"/>
          </a:xfrm>
        </p:spPr>
        <p:txBody>
          <a:bodyPr/>
          <a:lstStyle/>
          <a:p>
            <a:r>
              <a:rPr lang="en-US" sz="4000" dirty="0" smtClean="0">
                <a:latin typeface="Arial" pitchFamily="34" charset="0"/>
                <a:ea typeface="ＭＳ Ｐゴシック"/>
                <a:cs typeface="Arial" pitchFamily="34" charset="0"/>
              </a:rPr>
              <a:t>PMO Roadmap</a:t>
            </a:r>
            <a:endParaRPr lang="en-US" sz="1800" dirty="0" smtClean="0">
              <a:latin typeface="Arial" pitchFamily="34" charset="0"/>
              <a:ea typeface="ＭＳ Ｐゴシック"/>
              <a:cs typeface="Arial" pitchFamily="34" charset="0"/>
            </a:endParaRPr>
          </a:p>
        </p:txBody>
      </p:sp>
      <p:graphicFrame>
        <p:nvGraphicFramePr>
          <p:cNvPr id="4" name="Diagram 3"/>
          <p:cNvGraphicFramePr/>
          <p:nvPr>
            <p:extLst>
              <p:ext uri="{D42A27DB-BD31-4B8C-83A1-F6EECF244321}">
                <p14:modId xmlns:p14="http://schemas.microsoft.com/office/powerpoint/2010/main" val="3791465892"/>
              </p:ext>
            </p:extLst>
          </p:nvPr>
        </p:nvGraphicFramePr>
        <p:xfrm>
          <a:off x="165100" y="1397000"/>
          <a:ext cx="88646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bwMode="auto">
          <a:xfrm>
            <a:off x="215900" y="3200400"/>
            <a:ext cx="1930400" cy="196850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8" name="Rounded Rectangle 7"/>
          <p:cNvSpPr/>
          <p:nvPr/>
        </p:nvSpPr>
        <p:spPr bwMode="auto">
          <a:xfrm>
            <a:off x="2501900" y="3213100"/>
            <a:ext cx="1930400" cy="196850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9" name="Rounded Rectangle 8"/>
          <p:cNvSpPr/>
          <p:nvPr/>
        </p:nvSpPr>
        <p:spPr bwMode="auto">
          <a:xfrm>
            <a:off x="4762500" y="3225800"/>
            <a:ext cx="1930400" cy="1968500"/>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6" name="TextBox 5"/>
          <p:cNvSpPr txBox="1"/>
          <p:nvPr/>
        </p:nvSpPr>
        <p:spPr>
          <a:xfrm>
            <a:off x="224416" y="3281698"/>
            <a:ext cx="1930400" cy="2092881"/>
          </a:xfrm>
          <a:prstGeom prst="rect">
            <a:avLst/>
          </a:prstGeom>
          <a:noFill/>
        </p:spPr>
        <p:txBody>
          <a:bodyPr wrap="square" rtlCol="0">
            <a:spAutoFit/>
          </a:bodyPr>
          <a:lstStyle/>
          <a:p>
            <a:pPr marL="171450" indent="-171450" fontAlgn="base">
              <a:spcBef>
                <a:spcPct val="0"/>
              </a:spcBef>
              <a:spcAft>
                <a:spcPct val="0"/>
              </a:spcAft>
              <a:buFont typeface="Wingdings" pitchFamily="2" charset="2"/>
              <a:buChar char="ü"/>
            </a:pPr>
            <a:r>
              <a:rPr lang="en-US" sz="1000" b="1" dirty="0" smtClean="0">
                <a:solidFill>
                  <a:srgbClr val="4D4D4D"/>
                </a:solidFill>
                <a:latin typeface="Arial" charset="0"/>
                <a:ea typeface="ＭＳ Ｐゴシック" pitchFamily="34" charset="-128"/>
              </a:rPr>
              <a:t>PMO Mission/Purpose</a:t>
            </a:r>
          </a:p>
          <a:p>
            <a:pPr marL="171450" indent="-171450" fontAlgn="base">
              <a:spcBef>
                <a:spcPct val="0"/>
              </a:spcBef>
              <a:spcAft>
                <a:spcPct val="0"/>
              </a:spcAft>
              <a:buFont typeface="Wingdings" pitchFamily="2" charset="2"/>
              <a:buChar char="ü"/>
            </a:pPr>
            <a:r>
              <a:rPr lang="en-US" sz="1000" b="1" dirty="0" smtClean="0">
                <a:solidFill>
                  <a:srgbClr val="4D4D4D"/>
                </a:solidFill>
                <a:latin typeface="Arial" charset="0"/>
                <a:ea typeface="ＭＳ Ｐゴシック" pitchFamily="34" charset="-128"/>
              </a:rPr>
              <a:t>Integration w/ Corporate Strategy</a:t>
            </a:r>
          </a:p>
          <a:p>
            <a:pPr marL="171450" indent="-171450" fontAlgn="base">
              <a:spcBef>
                <a:spcPct val="0"/>
              </a:spcBef>
              <a:spcAft>
                <a:spcPct val="0"/>
              </a:spcAft>
              <a:buFont typeface="Wingdings" pitchFamily="2" charset="2"/>
              <a:buChar char="ü"/>
            </a:pPr>
            <a:r>
              <a:rPr lang="en-US" sz="1000" b="1" dirty="0" smtClean="0">
                <a:solidFill>
                  <a:srgbClr val="4D4D4D"/>
                </a:solidFill>
                <a:latin typeface="Arial" charset="0"/>
                <a:ea typeface="ＭＳ Ｐゴシック" pitchFamily="34" charset="-128"/>
              </a:rPr>
              <a:t>Processes  - Work Intake, Change Control, Project Closure</a:t>
            </a:r>
          </a:p>
          <a:p>
            <a:pPr marL="171450" indent="-171450" fontAlgn="base">
              <a:spcBef>
                <a:spcPct val="0"/>
              </a:spcBef>
              <a:spcAft>
                <a:spcPct val="0"/>
              </a:spcAft>
              <a:buFont typeface="Wingdings" pitchFamily="2" charset="2"/>
              <a:buChar char="ü"/>
            </a:pPr>
            <a:r>
              <a:rPr lang="en-US" sz="1000" b="1" dirty="0">
                <a:solidFill>
                  <a:srgbClr val="4D4D4D"/>
                </a:solidFill>
                <a:latin typeface="Arial" charset="0"/>
                <a:ea typeface="ＭＳ Ｐゴシック" pitchFamily="34" charset="-128"/>
              </a:rPr>
              <a:t>Project Management Cadence</a:t>
            </a:r>
          </a:p>
          <a:p>
            <a:pPr marL="171450" indent="-171450" fontAlgn="base">
              <a:spcBef>
                <a:spcPct val="0"/>
              </a:spcBef>
              <a:spcAft>
                <a:spcPct val="0"/>
              </a:spcAft>
              <a:buFont typeface="Wingdings" pitchFamily="2" charset="2"/>
              <a:buChar char="ü"/>
            </a:pPr>
            <a:r>
              <a:rPr lang="en-US" sz="1000" b="1" dirty="0" smtClean="0">
                <a:solidFill>
                  <a:srgbClr val="4D4D4D"/>
                </a:solidFill>
                <a:latin typeface="Arial" charset="0"/>
                <a:ea typeface="ＭＳ Ｐゴシック" pitchFamily="34" charset="-128"/>
              </a:rPr>
              <a:t>Templates &amp; Tools - Requirements Gathering/ Project Management </a:t>
            </a:r>
          </a:p>
          <a:p>
            <a:pPr marL="171450" indent="-171450" fontAlgn="base">
              <a:spcBef>
                <a:spcPct val="0"/>
              </a:spcBef>
              <a:spcAft>
                <a:spcPct val="0"/>
              </a:spcAft>
              <a:buFont typeface="Wingdings" pitchFamily="2" charset="2"/>
              <a:buChar char="ü"/>
            </a:pPr>
            <a:r>
              <a:rPr lang="en-US" sz="1000" b="1" dirty="0" smtClean="0">
                <a:solidFill>
                  <a:srgbClr val="4D4D4D"/>
                </a:solidFill>
                <a:latin typeface="Arial" charset="0"/>
                <a:ea typeface="ＭＳ Ｐゴシック" pitchFamily="34" charset="-128"/>
              </a:rPr>
              <a:t>Knowledge Repository</a:t>
            </a:r>
            <a:r>
              <a:rPr lang="en-US" sz="1000" b="1" dirty="0">
                <a:solidFill>
                  <a:srgbClr val="4D4D4D"/>
                </a:solidFill>
                <a:latin typeface="Arial" charset="0"/>
                <a:ea typeface="ＭＳ Ｐゴシック" pitchFamily="34" charset="-128"/>
              </a:rPr>
              <a:t>	</a:t>
            </a:r>
          </a:p>
        </p:txBody>
      </p:sp>
      <p:sp>
        <p:nvSpPr>
          <p:cNvPr id="12" name="TextBox 11"/>
          <p:cNvSpPr txBox="1"/>
          <p:nvPr/>
        </p:nvSpPr>
        <p:spPr>
          <a:xfrm>
            <a:off x="2501900" y="3327400"/>
            <a:ext cx="1930400" cy="1615827"/>
          </a:xfrm>
          <a:prstGeom prst="rect">
            <a:avLst/>
          </a:prstGeom>
          <a:noFill/>
        </p:spPr>
        <p:txBody>
          <a:bodyPr wrap="square" rtlCol="0">
            <a:spAutoFit/>
          </a:bodyPr>
          <a:lstStyle/>
          <a:p>
            <a:pPr marL="171450" indent="-171450" fontAlgn="base">
              <a:spcBef>
                <a:spcPct val="0"/>
              </a:spcBef>
              <a:spcAft>
                <a:spcPct val="0"/>
              </a:spcAft>
              <a:buFont typeface="Wingdings" panose="05000000000000000000" pitchFamily="2" charset="2"/>
              <a:buChar char="ü"/>
            </a:pPr>
            <a:r>
              <a:rPr lang="en-US" sz="1000" b="1" dirty="0" smtClean="0">
                <a:solidFill>
                  <a:srgbClr val="4D4D4D"/>
                </a:solidFill>
                <a:latin typeface="Arial" charset="0"/>
                <a:ea typeface="ＭＳ Ｐゴシック" pitchFamily="34" charset="-128"/>
              </a:rPr>
              <a:t>PM Playbook Training</a:t>
            </a:r>
          </a:p>
          <a:p>
            <a:pPr marL="171450" indent="-171450" fontAlgn="base">
              <a:spcBef>
                <a:spcPct val="0"/>
              </a:spcBef>
              <a:spcAft>
                <a:spcPct val="0"/>
              </a:spcAft>
              <a:buFont typeface="Wingdings" panose="05000000000000000000" pitchFamily="2" charset="2"/>
              <a:buChar char="ü"/>
            </a:pPr>
            <a:r>
              <a:rPr lang="en-US" sz="1000" b="1" dirty="0" smtClean="0">
                <a:solidFill>
                  <a:srgbClr val="4D4D4D"/>
                </a:solidFill>
                <a:latin typeface="Arial" charset="0"/>
                <a:ea typeface="ＭＳ Ｐゴシック" pitchFamily="34" charset="-128"/>
              </a:rPr>
              <a:t>Executive Portfolio (C) </a:t>
            </a:r>
          </a:p>
          <a:p>
            <a:pPr marL="171450" indent="-171450" fontAlgn="base">
              <a:spcBef>
                <a:spcPct val="0"/>
              </a:spcBef>
              <a:spcAft>
                <a:spcPct val="0"/>
              </a:spcAft>
              <a:buFont typeface="Wingdings" panose="05000000000000000000" pitchFamily="2" charset="2"/>
              <a:buChar char="ü"/>
            </a:pPr>
            <a:r>
              <a:rPr lang="en-US" sz="1000" b="1" dirty="0" smtClean="0">
                <a:solidFill>
                  <a:srgbClr val="4D4D4D"/>
                </a:solidFill>
                <a:latin typeface="Arial" charset="0"/>
                <a:ea typeface="ＭＳ Ｐゴシック" pitchFamily="34" charset="-128"/>
              </a:rPr>
              <a:t>One-stop Project Management  (C)</a:t>
            </a:r>
          </a:p>
          <a:p>
            <a:pPr marL="171450" indent="-171450" fontAlgn="base">
              <a:spcBef>
                <a:spcPct val="0"/>
              </a:spcBef>
              <a:spcAft>
                <a:spcPct val="0"/>
              </a:spcAft>
              <a:buFont typeface="Wingdings" panose="05000000000000000000" pitchFamily="2" charset="2"/>
              <a:buChar char="ü"/>
            </a:pPr>
            <a:r>
              <a:rPr lang="en-US" sz="1000" b="1" dirty="0" smtClean="0">
                <a:solidFill>
                  <a:srgbClr val="4D4D4D"/>
                </a:solidFill>
                <a:latin typeface="Arial" charset="0"/>
                <a:ea typeface="ＭＳ Ｐゴシック" pitchFamily="34" charset="-128"/>
              </a:rPr>
              <a:t>Financial Integration (C)</a:t>
            </a:r>
          </a:p>
          <a:p>
            <a:pPr marL="171450" indent="-171450" fontAlgn="base">
              <a:spcBef>
                <a:spcPct val="0"/>
              </a:spcBef>
              <a:spcAft>
                <a:spcPct val="0"/>
              </a:spcAft>
              <a:buFont typeface="Wingdings" panose="05000000000000000000" pitchFamily="2" charset="2"/>
              <a:buChar char="ü"/>
            </a:pPr>
            <a:r>
              <a:rPr lang="en-US" sz="1000" b="1" dirty="0" smtClean="0">
                <a:solidFill>
                  <a:srgbClr val="4D4D4D"/>
                </a:solidFill>
                <a:latin typeface="Arial" charset="0"/>
                <a:ea typeface="ＭＳ Ｐゴシック" pitchFamily="34" charset="-128"/>
              </a:rPr>
              <a:t>Capitalization and Total Workload Portlets (C)</a:t>
            </a:r>
          </a:p>
          <a:p>
            <a:pPr marL="171450" indent="-171450" fontAlgn="base">
              <a:spcBef>
                <a:spcPct val="0"/>
              </a:spcBef>
              <a:spcAft>
                <a:spcPct val="0"/>
              </a:spcAft>
              <a:buFont typeface="Arial" pitchFamily="34" charset="0"/>
              <a:buChar char="•"/>
            </a:pPr>
            <a:endParaRPr lang="en-US" sz="1000" b="1" dirty="0" smtClean="0">
              <a:solidFill>
                <a:srgbClr val="4D4D4D"/>
              </a:solidFill>
              <a:latin typeface="Arial" charset="0"/>
              <a:ea typeface="ＭＳ Ｐゴシック" pitchFamily="34" charset="-128"/>
            </a:endParaRPr>
          </a:p>
          <a:p>
            <a:pPr marL="171450" indent="-171450" fontAlgn="base">
              <a:spcBef>
                <a:spcPct val="0"/>
              </a:spcBef>
              <a:spcAft>
                <a:spcPct val="0"/>
              </a:spcAft>
              <a:buFont typeface="Arial" pitchFamily="34" charset="0"/>
              <a:buChar char="•"/>
            </a:pPr>
            <a:endParaRPr lang="en-US" sz="1000" b="1" dirty="0">
              <a:solidFill>
                <a:srgbClr val="4D4D4D"/>
              </a:solidFill>
              <a:latin typeface="Arial" charset="0"/>
              <a:ea typeface="ＭＳ Ｐゴシック" pitchFamily="34" charset="-128"/>
            </a:endParaRPr>
          </a:p>
          <a:p>
            <a:pPr fontAlgn="base">
              <a:spcBef>
                <a:spcPct val="0"/>
              </a:spcBef>
              <a:spcAft>
                <a:spcPct val="0"/>
              </a:spcAft>
            </a:pPr>
            <a:r>
              <a:rPr lang="en-US" sz="900" b="1" dirty="0">
                <a:solidFill>
                  <a:srgbClr val="4D4D4D"/>
                </a:solidFill>
                <a:latin typeface="Arial" charset="0"/>
                <a:ea typeface="ＭＳ Ｐゴシック" pitchFamily="34" charset="-128"/>
              </a:rPr>
              <a:t>	</a:t>
            </a:r>
          </a:p>
        </p:txBody>
      </p:sp>
      <p:sp>
        <p:nvSpPr>
          <p:cNvPr id="13" name="TextBox 12"/>
          <p:cNvSpPr txBox="1"/>
          <p:nvPr/>
        </p:nvSpPr>
        <p:spPr>
          <a:xfrm>
            <a:off x="4762500" y="3314700"/>
            <a:ext cx="1930400" cy="1169551"/>
          </a:xfrm>
          <a:prstGeom prst="rect">
            <a:avLst/>
          </a:prstGeom>
          <a:noFill/>
        </p:spPr>
        <p:txBody>
          <a:bodyPr wrap="square" rtlCol="0">
            <a:spAutoFit/>
          </a:bodyPr>
          <a:lstStyle/>
          <a:p>
            <a:pPr marL="171450" indent="-171450" fontAlgn="base">
              <a:spcBef>
                <a:spcPct val="0"/>
              </a:spcBef>
              <a:spcAft>
                <a:spcPct val="0"/>
              </a:spcAft>
              <a:buFont typeface="Arial" pitchFamily="34" charset="0"/>
              <a:buChar char="•"/>
            </a:pPr>
            <a:r>
              <a:rPr lang="en-US" sz="1000" b="1" dirty="0" smtClean="0">
                <a:solidFill>
                  <a:srgbClr val="4D4D4D"/>
                </a:solidFill>
                <a:latin typeface="Arial" charset="0"/>
                <a:ea typeface="ＭＳ Ｐゴシック" pitchFamily="34" charset="-128"/>
              </a:rPr>
              <a:t>Upgrade </a:t>
            </a:r>
            <a:r>
              <a:rPr lang="en-US" sz="1000" b="1" dirty="0">
                <a:solidFill>
                  <a:srgbClr val="4D4D4D"/>
                </a:solidFill>
                <a:latin typeface="Arial" charset="0"/>
                <a:ea typeface="ＭＳ Ｐゴシック" pitchFamily="34" charset="-128"/>
              </a:rPr>
              <a:t>to Clarity </a:t>
            </a:r>
            <a:r>
              <a:rPr lang="en-US" sz="1000" b="1" dirty="0" smtClean="0">
                <a:solidFill>
                  <a:srgbClr val="4D4D4D"/>
                </a:solidFill>
                <a:latin typeface="Arial" charset="0"/>
                <a:ea typeface="ＭＳ Ｐゴシック" pitchFamily="34" charset="-128"/>
              </a:rPr>
              <a:t>v13.2 </a:t>
            </a:r>
          </a:p>
          <a:p>
            <a:pPr marL="171450" indent="-171450" fontAlgn="base">
              <a:spcBef>
                <a:spcPct val="0"/>
              </a:spcBef>
              <a:spcAft>
                <a:spcPct val="0"/>
              </a:spcAft>
              <a:buFont typeface="Arial" pitchFamily="34" charset="0"/>
              <a:buChar char="•"/>
            </a:pPr>
            <a:r>
              <a:rPr lang="en-US" sz="1000" b="1" dirty="0">
                <a:solidFill>
                  <a:srgbClr val="4D4D4D"/>
                </a:solidFill>
                <a:latin typeface="Arial" charset="0"/>
                <a:ea typeface="ＭＳ Ｐゴシック" pitchFamily="34" charset="-128"/>
              </a:rPr>
              <a:t>Demand </a:t>
            </a:r>
            <a:r>
              <a:rPr lang="en-US" sz="1000" b="1" dirty="0" smtClean="0">
                <a:solidFill>
                  <a:srgbClr val="4D4D4D"/>
                </a:solidFill>
                <a:latin typeface="Arial" charset="0"/>
                <a:ea typeface="ＭＳ Ｐゴシック" pitchFamily="34" charset="-128"/>
              </a:rPr>
              <a:t>Management</a:t>
            </a:r>
            <a:r>
              <a:rPr lang="en-US" sz="1000" b="1" dirty="0">
                <a:solidFill>
                  <a:srgbClr val="4D4D4D"/>
                </a:solidFill>
                <a:latin typeface="Arial" charset="0"/>
                <a:ea typeface="ＭＳ Ｐゴシック" pitchFamily="34" charset="-128"/>
              </a:rPr>
              <a:t> (C) </a:t>
            </a:r>
          </a:p>
          <a:p>
            <a:pPr marL="171450" indent="-171450" fontAlgn="base">
              <a:spcBef>
                <a:spcPct val="0"/>
              </a:spcBef>
              <a:spcAft>
                <a:spcPct val="0"/>
              </a:spcAft>
              <a:buFont typeface="Arial" pitchFamily="34" charset="0"/>
              <a:buChar char="•"/>
            </a:pPr>
            <a:r>
              <a:rPr lang="en-US" sz="1000" b="1" dirty="0">
                <a:solidFill>
                  <a:srgbClr val="4D4D4D"/>
                </a:solidFill>
                <a:latin typeface="Arial" charset="0"/>
                <a:ea typeface="ＭＳ Ｐゴシック" pitchFamily="34" charset="-128"/>
              </a:rPr>
              <a:t>Portfolio </a:t>
            </a:r>
            <a:r>
              <a:rPr lang="en-US" sz="1000" b="1" dirty="0" smtClean="0">
                <a:solidFill>
                  <a:srgbClr val="4D4D4D"/>
                </a:solidFill>
                <a:latin typeface="Arial" charset="0"/>
                <a:ea typeface="ＭＳ Ｐゴシック" pitchFamily="34" charset="-128"/>
              </a:rPr>
              <a:t>Optimization</a:t>
            </a:r>
            <a:r>
              <a:rPr lang="en-US" sz="1000" b="1" dirty="0">
                <a:solidFill>
                  <a:srgbClr val="4D4D4D"/>
                </a:solidFill>
                <a:latin typeface="Arial" charset="0"/>
                <a:ea typeface="ＭＳ Ｐゴシック" pitchFamily="34" charset="-128"/>
              </a:rPr>
              <a:t> (C)</a:t>
            </a:r>
            <a:r>
              <a:rPr lang="en-US" sz="1000" b="1" dirty="0" smtClean="0">
                <a:solidFill>
                  <a:srgbClr val="4D4D4D"/>
                </a:solidFill>
                <a:latin typeface="Arial" charset="0"/>
                <a:ea typeface="ＭＳ Ｐゴシック" pitchFamily="34" charset="-128"/>
              </a:rPr>
              <a:t> </a:t>
            </a:r>
          </a:p>
          <a:p>
            <a:pPr marL="171450" indent="-171450" fontAlgn="base">
              <a:spcBef>
                <a:spcPct val="0"/>
              </a:spcBef>
              <a:spcAft>
                <a:spcPct val="0"/>
              </a:spcAft>
              <a:buFont typeface="Arial" pitchFamily="34" charset="0"/>
              <a:buChar char="•"/>
            </a:pPr>
            <a:r>
              <a:rPr lang="en-US" sz="1000" b="1" dirty="0" smtClean="0">
                <a:solidFill>
                  <a:srgbClr val="4D4D4D"/>
                </a:solidFill>
                <a:latin typeface="Arial" charset="0"/>
                <a:ea typeface="ＭＳ Ｐゴシック" pitchFamily="34" charset="-128"/>
              </a:rPr>
              <a:t>Workload/Resource Management (C)  </a:t>
            </a:r>
          </a:p>
          <a:p>
            <a:pPr marL="171450" indent="-171450" fontAlgn="base">
              <a:spcBef>
                <a:spcPct val="0"/>
              </a:spcBef>
              <a:spcAft>
                <a:spcPct val="0"/>
              </a:spcAft>
              <a:buFont typeface="Arial" pitchFamily="34" charset="0"/>
              <a:buChar char="•"/>
            </a:pPr>
            <a:r>
              <a:rPr lang="en-US" sz="1000" b="1" dirty="0" smtClean="0">
                <a:solidFill>
                  <a:srgbClr val="4D4D4D"/>
                </a:solidFill>
                <a:latin typeface="Arial" charset="0"/>
                <a:ea typeface="ＭＳ Ｐゴシック" pitchFamily="34" charset="-128"/>
              </a:rPr>
              <a:t>Exception Reporting (C)</a:t>
            </a:r>
          </a:p>
          <a:p>
            <a:pPr marL="171450" indent="-171450" fontAlgn="base">
              <a:spcBef>
                <a:spcPct val="0"/>
              </a:spcBef>
              <a:spcAft>
                <a:spcPct val="0"/>
              </a:spcAft>
              <a:buFont typeface="Arial" pitchFamily="34" charset="0"/>
              <a:buChar char="•"/>
            </a:pPr>
            <a:endParaRPr lang="en-US" sz="1000" b="1" dirty="0">
              <a:solidFill>
                <a:srgbClr val="4D4D4D"/>
              </a:solidFill>
              <a:latin typeface="Arial" charset="0"/>
              <a:ea typeface="ＭＳ Ｐゴシック" pitchFamily="34" charset="-128"/>
            </a:endParaRPr>
          </a:p>
        </p:txBody>
      </p:sp>
      <p:sp>
        <p:nvSpPr>
          <p:cNvPr id="2" name="Slide Number Placeholder 1"/>
          <p:cNvSpPr>
            <a:spLocks noGrp="1"/>
          </p:cNvSpPr>
          <p:nvPr>
            <p:ph type="sldNum" sz="quarter" idx="11"/>
          </p:nvPr>
        </p:nvSpPr>
        <p:spPr/>
        <p:txBody>
          <a:bodyPr/>
          <a:lstStyle/>
          <a:p>
            <a:pPr>
              <a:defRPr/>
            </a:pPr>
            <a:fld id="{5351319A-8405-48CB-97D1-C98F2F296716}" type="slidenum">
              <a:rPr lang="en-US" smtClean="0">
                <a:solidFill>
                  <a:srgbClr val="4D4D4D"/>
                </a:solidFill>
              </a:rPr>
              <a:pPr>
                <a:defRPr/>
              </a:pPr>
              <a:t>36</a:t>
            </a:fld>
            <a:endParaRPr lang="en-US" dirty="0">
              <a:solidFill>
                <a:srgbClr val="4D4D4D"/>
              </a:solidFill>
            </a:endParaRPr>
          </a:p>
        </p:txBody>
      </p:sp>
      <p:sp>
        <p:nvSpPr>
          <p:cNvPr id="3" name="TextBox 2"/>
          <p:cNvSpPr txBox="1"/>
          <p:nvPr/>
        </p:nvSpPr>
        <p:spPr>
          <a:xfrm>
            <a:off x="7573384" y="3225800"/>
            <a:ext cx="989703" cy="1200329"/>
          </a:xfrm>
          <a:prstGeom prst="rect">
            <a:avLst/>
          </a:prstGeom>
          <a:noFill/>
        </p:spPr>
        <p:txBody>
          <a:bodyPr wrap="square" rtlCol="0">
            <a:spAutoFit/>
          </a:bodyPr>
          <a:lstStyle/>
          <a:p>
            <a:pPr fontAlgn="base">
              <a:spcBef>
                <a:spcPct val="0"/>
              </a:spcBef>
              <a:spcAft>
                <a:spcPct val="0"/>
              </a:spcAft>
            </a:pPr>
            <a:r>
              <a:rPr lang="en-US" sz="7200" dirty="0" smtClean="0">
                <a:solidFill>
                  <a:srgbClr val="4D4D4D"/>
                </a:solidFill>
                <a:latin typeface="Arial" charset="0"/>
                <a:ea typeface="ＭＳ Ｐゴシック" pitchFamily="34" charset="-128"/>
              </a:rPr>
              <a:t>?</a:t>
            </a:r>
            <a:endParaRPr lang="en-US" sz="7200" dirty="0">
              <a:solidFill>
                <a:srgbClr val="4D4D4D"/>
              </a:solidFill>
              <a:latin typeface="Arial" charset="0"/>
              <a:ea typeface="ＭＳ Ｐゴシック" pitchFamily="34" charset="-128"/>
            </a:endParaRPr>
          </a:p>
        </p:txBody>
      </p:sp>
    </p:spTree>
    <p:extLst>
      <p:ext uri="{BB962C8B-B14F-4D97-AF65-F5344CB8AC3E}">
        <p14:creationId xmlns:p14="http://schemas.microsoft.com/office/powerpoint/2010/main" val="3149474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Project Management Maturity Model</a:t>
            </a:r>
            <a:endParaRPr lang="en-US" sz="3200" dirty="0"/>
          </a:p>
        </p:txBody>
      </p:sp>
      <p:sp>
        <p:nvSpPr>
          <p:cNvPr id="4" name="Slide Number Placeholder 3"/>
          <p:cNvSpPr>
            <a:spLocks noGrp="1"/>
          </p:cNvSpPr>
          <p:nvPr>
            <p:ph type="sldNum" sz="quarter" idx="11"/>
          </p:nvPr>
        </p:nvSpPr>
        <p:spPr/>
        <p:txBody>
          <a:bodyPr/>
          <a:lstStyle/>
          <a:p>
            <a:pPr>
              <a:defRPr/>
            </a:pPr>
            <a:fld id="{520B978F-4BA7-48CA-97CD-88F444ADA712}" type="slidenum">
              <a:rPr lang="en-US" smtClean="0">
                <a:solidFill>
                  <a:srgbClr val="4D4D4D"/>
                </a:solidFill>
              </a:rPr>
              <a:pPr>
                <a:defRPr/>
              </a:pPr>
              <a:t>37</a:t>
            </a:fld>
            <a:endParaRPr lang="en-US" dirty="0">
              <a:solidFill>
                <a:srgbClr val="4D4D4D"/>
              </a:solidFill>
            </a:endParaRPr>
          </a:p>
        </p:txBody>
      </p:sp>
      <p:pic>
        <p:nvPicPr>
          <p:cNvPr id="5" name="Picture 2" descr="http://www.building4business.com.au/img/PPPM_maturity%20model.jp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7500" y="1410579"/>
            <a:ext cx="7924800" cy="446563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711200" y="1778000"/>
            <a:ext cx="2171700" cy="990600"/>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7" name="Rounded Rectangle 6"/>
          <p:cNvSpPr/>
          <p:nvPr/>
        </p:nvSpPr>
        <p:spPr bwMode="auto">
          <a:xfrm>
            <a:off x="6705600" y="3505200"/>
            <a:ext cx="2171700" cy="990600"/>
          </a:xfrm>
          <a:prstGeom prst="round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2400" dirty="0" smtClean="0">
              <a:solidFill>
                <a:srgbClr val="4D4D4D"/>
              </a:solidFill>
              <a:latin typeface="Arial" charset="0"/>
              <a:ea typeface="ＭＳ Ｐゴシック" pitchFamily="34" charset="-128"/>
            </a:endParaRPr>
          </a:p>
        </p:txBody>
      </p:sp>
      <p:sp>
        <p:nvSpPr>
          <p:cNvPr id="8" name="Flowchart: Summing Junction 7"/>
          <p:cNvSpPr/>
          <p:nvPr/>
        </p:nvSpPr>
        <p:spPr bwMode="auto">
          <a:xfrm>
            <a:off x="3566308" y="3409279"/>
            <a:ext cx="522792" cy="365760"/>
          </a:xfrm>
          <a:prstGeom prst="flowChartSummingJunction">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r>
              <a:rPr lang="en-US" sz="1000" b="1" dirty="0" smtClean="0">
                <a:solidFill>
                  <a:srgbClr val="4D4D4D"/>
                </a:solidFill>
                <a:latin typeface="Arial" charset="0"/>
                <a:ea typeface="ＭＳ Ｐゴシック" pitchFamily="34" charset="-128"/>
              </a:rPr>
              <a:t>TBC      </a:t>
            </a:r>
          </a:p>
        </p:txBody>
      </p:sp>
    </p:spTree>
    <p:extLst>
      <p:ext uri="{BB962C8B-B14F-4D97-AF65-F5344CB8AC3E}">
        <p14:creationId xmlns:p14="http://schemas.microsoft.com/office/powerpoint/2010/main" val="2014448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latin typeface="Calibri" panose="020F0502020204030204" pitchFamily="34" charset="0"/>
              </a:rPr>
              <a:t>Next Steps</a:t>
            </a:r>
            <a:endParaRPr lang="en-US" dirty="0">
              <a:latin typeface="Calibri" panose="020F0502020204030204" pitchFamily="34" charset="0"/>
            </a:endParaRPr>
          </a:p>
        </p:txBody>
      </p:sp>
      <p:sp>
        <p:nvSpPr>
          <p:cNvPr id="3" name="TextBox 2"/>
          <p:cNvSpPr txBox="1"/>
          <p:nvPr/>
        </p:nvSpPr>
        <p:spPr>
          <a:xfrm>
            <a:off x="993911" y="1164463"/>
            <a:ext cx="7341706" cy="4401205"/>
          </a:xfrm>
          <a:prstGeom prst="rect">
            <a:avLst/>
          </a:prstGeom>
          <a:solidFill>
            <a:schemeClr val="bg1"/>
          </a:solidFill>
        </p:spPr>
        <p:txBody>
          <a:bodyPr wrap="square" rtlCol="0">
            <a:spAutoFit/>
          </a:bodyPr>
          <a:lstStyle/>
          <a:p>
            <a:endParaRPr lang="en-US" sz="2800" dirty="0" smtClean="0"/>
          </a:p>
          <a:p>
            <a:pPr marL="514350" indent="-514350">
              <a:buFont typeface="+mj-lt"/>
              <a:buAutoNum type="arabicPeriod"/>
            </a:pPr>
            <a:r>
              <a:rPr lang="en-US" sz="3200" dirty="0" smtClean="0">
                <a:solidFill>
                  <a:srgbClr val="0055A4"/>
                </a:solidFill>
              </a:rPr>
              <a:t>Assess your PPM Maturity</a:t>
            </a:r>
          </a:p>
          <a:p>
            <a:pPr marL="514350" indent="-514350">
              <a:buFont typeface="+mj-lt"/>
              <a:buAutoNum type="arabicPeriod"/>
            </a:pPr>
            <a:endParaRPr lang="en-US" sz="3200" dirty="0" smtClean="0">
              <a:solidFill>
                <a:srgbClr val="0055A4"/>
              </a:solidFill>
            </a:endParaRPr>
          </a:p>
          <a:p>
            <a:pPr marL="514350" indent="-514350">
              <a:buFont typeface="+mj-lt"/>
              <a:buAutoNum type="arabicPeriod"/>
            </a:pPr>
            <a:r>
              <a:rPr lang="en-US" sz="3200" dirty="0" smtClean="0">
                <a:solidFill>
                  <a:srgbClr val="0055A4"/>
                </a:solidFill>
              </a:rPr>
              <a:t>Identify your Key Pain Points</a:t>
            </a:r>
          </a:p>
          <a:p>
            <a:pPr marL="514350" indent="-514350">
              <a:buFont typeface="+mj-lt"/>
              <a:buAutoNum type="arabicPeriod"/>
            </a:pPr>
            <a:endParaRPr lang="en-US" sz="3200" dirty="0" smtClean="0">
              <a:solidFill>
                <a:srgbClr val="0055A4"/>
              </a:solidFill>
            </a:endParaRPr>
          </a:p>
          <a:p>
            <a:pPr marL="514350" indent="-514350">
              <a:buFont typeface="+mj-lt"/>
              <a:buAutoNum type="arabicPeriod"/>
            </a:pPr>
            <a:r>
              <a:rPr lang="en-US" sz="3200" dirty="0" smtClean="0">
                <a:solidFill>
                  <a:srgbClr val="0055A4"/>
                </a:solidFill>
              </a:rPr>
              <a:t>Identify an Executive Champion</a:t>
            </a:r>
          </a:p>
          <a:p>
            <a:pPr marL="514350" indent="-514350">
              <a:buFont typeface="+mj-lt"/>
              <a:buAutoNum type="arabicPeriod"/>
            </a:pPr>
            <a:endParaRPr lang="en-US" sz="3200" dirty="0" smtClean="0">
              <a:solidFill>
                <a:srgbClr val="0055A4"/>
              </a:solidFill>
            </a:endParaRPr>
          </a:p>
          <a:p>
            <a:pPr marL="514350" indent="-514350">
              <a:buFont typeface="+mj-lt"/>
              <a:buAutoNum type="arabicPeriod"/>
            </a:pPr>
            <a:r>
              <a:rPr lang="en-US" sz="3200" dirty="0" smtClean="0">
                <a:solidFill>
                  <a:srgbClr val="0055A4"/>
                </a:solidFill>
              </a:rPr>
              <a:t>Enlist and Engage Advocates</a:t>
            </a:r>
          </a:p>
          <a:p>
            <a:endParaRPr lang="en-US" sz="2800" dirty="0"/>
          </a:p>
        </p:txBody>
      </p:sp>
    </p:spTree>
    <p:extLst>
      <p:ext uri="{BB962C8B-B14F-4D97-AF65-F5344CB8AC3E}">
        <p14:creationId xmlns:p14="http://schemas.microsoft.com/office/powerpoint/2010/main" val="2595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 PPCG Can Assist</a:t>
            </a:r>
            <a:endParaRPr lang="en-US" dirty="0">
              <a:latin typeface="Calibri" panose="020F0502020204030204" pitchFamily="34" charset="0"/>
            </a:endParaRPr>
          </a:p>
        </p:txBody>
      </p:sp>
      <p:sp>
        <p:nvSpPr>
          <p:cNvPr id="3" name="TextBox 2"/>
          <p:cNvSpPr txBox="1"/>
          <p:nvPr/>
        </p:nvSpPr>
        <p:spPr>
          <a:xfrm>
            <a:off x="795129" y="1232453"/>
            <a:ext cx="7845287" cy="2431435"/>
          </a:xfrm>
          <a:prstGeom prst="rect">
            <a:avLst/>
          </a:prstGeom>
          <a:solidFill>
            <a:schemeClr val="bg1"/>
          </a:solidFill>
        </p:spPr>
        <p:txBody>
          <a:bodyPr wrap="square" rtlCol="0">
            <a:spAutoFit/>
          </a:bodyPr>
          <a:lstStyle/>
          <a:p>
            <a:r>
              <a:rPr lang="en-US" sz="2000" dirty="0" smtClean="0">
                <a:solidFill>
                  <a:srgbClr val="0055A4"/>
                </a:solidFill>
              </a:rPr>
              <a:t>Rego’s Project and Portfolio Management Consulting Group (PPCG) provides several PPM Process Reengineering and PMO Start-up Offerings</a:t>
            </a:r>
          </a:p>
          <a:p>
            <a:endParaRPr lang="en-US" sz="2000" dirty="0">
              <a:solidFill>
                <a:srgbClr val="0055A4"/>
              </a:solidFill>
            </a:endParaRPr>
          </a:p>
          <a:p>
            <a:r>
              <a:rPr lang="en-US" sz="2000" dirty="0" smtClean="0">
                <a:solidFill>
                  <a:srgbClr val="0055A4"/>
                </a:solidFill>
              </a:rPr>
              <a:t>Visit our website for more information:</a:t>
            </a:r>
          </a:p>
          <a:p>
            <a:endParaRPr lang="en-US" dirty="0"/>
          </a:p>
          <a:p>
            <a:r>
              <a:rPr lang="en-US" dirty="0" smtClean="0">
                <a:hlinkClick r:id="rId2"/>
              </a:rPr>
              <a:t>www.ppcg.net</a:t>
            </a:r>
            <a:endParaRPr lang="en-US" dirty="0" smtClean="0"/>
          </a:p>
          <a:p>
            <a:endParaRPr lang="en-US" dirty="0"/>
          </a:p>
          <a:p>
            <a:endParaRPr lang="en-US" dirty="0"/>
          </a:p>
        </p:txBody>
      </p:sp>
    </p:spTree>
    <p:extLst>
      <p:ext uri="{BB962C8B-B14F-4D97-AF65-F5344CB8AC3E}">
        <p14:creationId xmlns:p14="http://schemas.microsoft.com/office/powerpoint/2010/main" val="2595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u="sng" dirty="0" smtClean="0"/>
              <a:t>PM Processes</a:t>
            </a:r>
          </a:p>
          <a:p>
            <a:r>
              <a:rPr lang="en-US" dirty="0" smtClean="0"/>
              <a:t>Initiating</a:t>
            </a:r>
          </a:p>
          <a:p>
            <a:r>
              <a:rPr lang="en-US" dirty="0" smtClean="0"/>
              <a:t>Planning</a:t>
            </a:r>
          </a:p>
          <a:p>
            <a:r>
              <a:rPr lang="en-US" dirty="0" smtClean="0"/>
              <a:t>Executing</a:t>
            </a:r>
          </a:p>
          <a:p>
            <a:r>
              <a:rPr lang="en-US" dirty="0" smtClean="0"/>
              <a:t>Closing</a:t>
            </a:r>
          </a:p>
          <a:p>
            <a:r>
              <a:rPr lang="en-US" dirty="0" smtClean="0"/>
              <a:t>Monitoring and Controlling</a:t>
            </a:r>
            <a:endParaRPr lang="en-US" dirty="0"/>
          </a:p>
        </p:txBody>
      </p:sp>
      <p:sp>
        <p:nvSpPr>
          <p:cNvPr id="3" name="Content Placeholder 2"/>
          <p:cNvSpPr>
            <a:spLocks noGrp="1"/>
          </p:cNvSpPr>
          <p:nvPr>
            <p:ph sz="half" idx="2"/>
          </p:nvPr>
        </p:nvSpPr>
        <p:spPr/>
        <p:txBody>
          <a:bodyPr>
            <a:normAutofit lnSpcReduction="10000"/>
          </a:bodyPr>
          <a:lstStyle/>
          <a:p>
            <a:pPr marL="0" indent="0">
              <a:buNone/>
            </a:pPr>
            <a:r>
              <a:rPr lang="en-US" u="sng" dirty="0" smtClean="0"/>
              <a:t>PPM Processes</a:t>
            </a:r>
          </a:p>
          <a:p>
            <a:r>
              <a:rPr lang="en-US" dirty="0" smtClean="0"/>
              <a:t>Identifying</a:t>
            </a:r>
          </a:p>
          <a:p>
            <a:r>
              <a:rPr lang="en-US" dirty="0" smtClean="0"/>
              <a:t>Categorizing</a:t>
            </a:r>
          </a:p>
          <a:p>
            <a:r>
              <a:rPr lang="en-US" dirty="0" smtClean="0"/>
              <a:t>Evaluating</a:t>
            </a:r>
          </a:p>
          <a:p>
            <a:r>
              <a:rPr lang="en-US" dirty="0" smtClean="0"/>
              <a:t>Selecting</a:t>
            </a:r>
          </a:p>
          <a:p>
            <a:r>
              <a:rPr lang="en-US" dirty="0" smtClean="0"/>
              <a:t>Prioritizing</a:t>
            </a:r>
          </a:p>
          <a:p>
            <a:r>
              <a:rPr lang="en-US" dirty="0" smtClean="0"/>
              <a:t>Balancing </a:t>
            </a:r>
          </a:p>
          <a:p>
            <a:r>
              <a:rPr lang="en-US" dirty="0" smtClean="0"/>
              <a:t>Authorizing</a:t>
            </a:r>
          </a:p>
          <a:p>
            <a:r>
              <a:rPr lang="en-US" dirty="0" smtClean="0"/>
              <a:t>Performance Reporting</a:t>
            </a:r>
          </a:p>
          <a:p>
            <a:r>
              <a:rPr lang="en-US" dirty="0" smtClean="0"/>
              <a:t>Monitoring and Communicating Adjustments</a:t>
            </a:r>
            <a:endParaRPr lang="en-US" dirty="0"/>
          </a:p>
        </p:txBody>
      </p:sp>
      <p:sp>
        <p:nvSpPr>
          <p:cNvPr id="4" name="Title 3"/>
          <p:cNvSpPr>
            <a:spLocks noGrp="1"/>
          </p:cNvSpPr>
          <p:nvPr>
            <p:ph type="title"/>
          </p:nvPr>
        </p:nvSpPr>
        <p:spPr/>
        <p:txBody>
          <a:bodyPr/>
          <a:lstStyle/>
          <a:p>
            <a:r>
              <a:rPr lang="en-US" dirty="0" smtClean="0">
                <a:latin typeface="Calibri" panose="020F0502020204030204" pitchFamily="34" charset="0"/>
              </a:rPr>
              <a:t>PM and PPM Process Integration</a:t>
            </a:r>
            <a:endParaRPr lang="en-US" dirty="0">
              <a:latin typeface="Calibri" panose="020F0502020204030204" pitchFamily="34" charset="0"/>
            </a:endParaRPr>
          </a:p>
        </p:txBody>
      </p:sp>
    </p:spTree>
    <p:extLst>
      <p:ext uri="{BB962C8B-B14F-4D97-AF65-F5344CB8AC3E}">
        <p14:creationId xmlns:p14="http://schemas.microsoft.com/office/powerpoint/2010/main" val="22006351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latin typeface="Calibri" panose="020F0502020204030204" pitchFamily="34" charset="0"/>
              </a:rPr>
              <a:t>Any Questions?</a:t>
            </a:r>
            <a:endParaRPr lang="en-US"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413" y="1047336"/>
            <a:ext cx="2329620" cy="4206240"/>
          </a:xfrm>
          <a:prstGeom prst="rect">
            <a:avLst/>
          </a:prstGeom>
          <a:noFill/>
          <a:ln>
            <a:noFill/>
          </a:ln>
        </p:spPr>
      </p:pic>
    </p:spTree>
    <p:extLst>
      <p:ext uri="{BB962C8B-B14F-4D97-AF65-F5344CB8AC3E}">
        <p14:creationId xmlns:p14="http://schemas.microsoft.com/office/powerpoint/2010/main" val="25955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latin typeface="Calibri" panose="020F0502020204030204" pitchFamily="34" charset="0"/>
              </a:rPr>
              <a:t>Appendix</a:t>
            </a:r>
            <a:endParaRPr lang="en-US" dirty="0">
              <a:latin typeface="Calibri" panose="020F0502020204030204" pitchFamily="34" charset="0"/>
            </a:endParaRPr>
          </a:p>
        </p:txBody>
      </p:sp>
      <p:sp>
        <p:nvSpPr>
          <p:cNvPr id="3" name="TextBox 2"/>
          <p:cNvSpPr txBox="1"/>
          <p:nvPr/>
        </p:nvSpPr>
        <p:spPr>
          <a:xfrm>
            <a:off x="675860" y="1033667"/>
            <a:ext cx="7885044" cy="38472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b="1" u="sng" dirty="0" smtClean="0">
              <a:solidFill>
                <a:srgbClr val="0055A4"/>
              </a:solidFill>
            </a:endParaRPr>
          </a:p>
          <a:p>
            <a:r>
              <a:rPr lang="en-US" b="1" u="sng" dirty="0" smtClean="0">
                <a:solidFill>
                  <a:srgbClr val="0055A4"/>
                </a:solidFill>
              </a:rPr>
              <a:t>References</a:t>
            </a:r>
          </a:p>
          <a:p>
            <a:r>
              <a:rPr lang="en-US" sz="1600" dirty="0" smtClean="0">
                <a:solidFill>
                  <a:srgbClr val="0055A4"/>
                </a:solidFill>
              </a:rPr>
              <a:t>“Assess Your PMO Readiness to Achieve IT Efficiency”, CA and Center for Business Practices</a:t>
            </a:r>
          </a:p>
          <a:p>
            <a:endParaRPr lang="en-US" sz="1600" dirty="0" smtClean="0">
              <a:solidFill>
                <a:srgbClr val="0055A4"/>
              </a:solidFill>
            </a:endParaRPr>
          </a:p>
          <a:p>
            <a:r>
              <a:rPr lang="en-US" sz="1600" dirty="0" smtClean="0">
                <a:solidFill>
                  <a:srgbClr val="0055A4"/>
                </a:solidFill>
              </a:rPr>
              <a:t>“The State of Project Portfolio Management (PPM) 2013”, PM Solutions Research Report</a:t>
            </a:r>
          </a:p>
          <a:p>
            <a:endParaRPr lang="en-US" sz="1600" dirty="0" smtClean="0">
              <a:solidFill>
                <a:srgbClr val="0055A4"/>
              </a:solidFill>
            </a:endParaRPr>
          </a:p>
          <a:p>
            <a:r>
              <a:rPr lang="en-US" sz="1600" dirty="0" smtClean="0">
                <a:solidFill>
                  <a:srgbClr val="0055A4"/>
                </a:solidFill>
              </a:rPr>
              <a:t>“CA The View from the Top”, CA</a:t>
            </a:r>
          </a:p>
          <a:p>
            <a:endParaRPr lang="en-US" sz="1600" dirty="0">
              <a:solidFill>
                <a:srgbClr val="0055A4"/>
              </a:solidFill>
            </a:endParaRPr>
          </a:p>
          <a:p>
            <a:r>
              <a:rPr lang="en-US" sz="1600" dirty="0" smtClean="0">
                <a:solidFill>
                  <a:srgbClr val="0055A4"/>
                </a:solidFill>
              </a:rPr>
              <a:t>“PM Solutions’ Project Portfolio Management Maturity Model,” Center for Business Practices</a:t>
            </a:r>
          </a:p>
          <a:p>
            <a:endParaRPr lang="en-US" sz="1600" dirty="0">
              <a:solidFill>
                <a:srgbClr val="0055A4"/>
              </a:solidFill>
            </a:endParaRPr>
          </a:p>
          <a:p>
            <a:r>
              <a:rPr lang="en-US" sz="1600" dirty="0" smtClean="0">
                <a:solidFill>
                  <a:srgbClr val="0055A4"/>
                </a:solidFill>
              </a:rPr>
              <a:t>“The Standard for Portfolio Management- Third Edition,” Project Management Institute</a:t>
            </a:r>
          </a:p>
          <a:p>
            <a:endParaRPr lang="en-US" sz="1600" dirty="0">
              <a:solidFill>
                <a:srgbClr val="0055A4"/>
              </a:solidFill>
            </a:endParaRPr>
          </a:p>
          <a:p>
            <a:r>
              <a:rPr lang="en-US" sz="1600" dirty="0" smtClean="0">
                <a:solidFill>
                  <a:srgbClr val="0055A4"/>
                </a:solidFill>
              </a:rPr>
              <a:t>“A Guide to the Project Management Body of Knowledge- Fifth Edition,” Project Management Institute</a:t>
            </a:r>
            <a:endParaRPr lang="en-US" sz="1600" dirty="0">
              <a:solidFill>
                <a:srgbClr val="0055A4"/>
              </a:solidFill>
            </a:endParaRPr>
          </a:p>
          <a:p>
            <a:r>
              <a:rPr lang="en-US" sz="1600" dirty="0" smtClean="0">
                <a:solidFill>
                  <a:srgbClr val="0055A4"/>
                </a:solidFill>
              </a:rPr>
              <a:t> </a:t>
            </a:r>
            <a:endParaRPr lang="en-US" sz="1600" dirty="0">
              <a:solidFill>
                <a:srgbClr val="0055A4"/>
              </a:solidFill>
            </a:endParaRPr>
          </a:p>
        </p:txBody>
      </p:sp>
    </p:spTree>
    <p:extLst>
      <p:ext uri="{BB962C8B-B14F-4D97-AF65-F5344CB8AC3E}">
        <p14:creationId xmlns:p14="http://schemas.microsoft.com/office/powerpoint/2010/main" val="11371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199" y="274638"/>
            <a:ext cx="8488017" cy="957814"/>
          </a:xfrm>
        </p:spPr>
        <p:txBody>
          <a:bodyPr>
            <a:noAutofit/>
          </a:bodyPr>
          <a:lstStyle/>
          <a:p>
            <a:r>
              <a:rPr lang="en-US" altLang="en-US" dirty="0">
                <a:latin typeface="Calibri" panose="020F0502020204030204" pitchFamily="34" charset="0"/>
              </a:rPr>
              <a:t>Portfolio Management Maturity:</a:t>
            </a:r>
            <a:br>
              <a:rPr lang="en-US" altLang="en-US" dirty="0">
                <a:latin typeface="Calibri" panose="020F0502020204030204" pitchFamily="34" charset="0"/>
              </a:rPr>
            </a:br>
            <a:r>
              <a:rPr lang="en-US" altLang="en-US" dirty="0">
                <a:latin typeface="Calibri" panose="020F0502020204030204" pitchFamily="34" charset="0"/>
              </a:rPr>
              <a:t>Components</a:t>
            </a:r>
          </a:p>
        </p:txBody>
      </p:sp>
      <p:sp>
        <p:nvSpPr>
          <p:cNvPr id="181251" name="Rectangle 3"/>
          <p:cNvSpPr>
            <a:spLocks noGrp="1" noChangeArrowheads="1"/>
          </p:cNvSpPr>
          <p:nvPr>
            <p:ph type="body" idx="1"/>
          </p:nvPr>
        </p:nvSpPr>
        <p:spPr>
          <a:xfrm>
            <a:off x="709406" y="1543879"/>
            <a:ext cx="7858125" cy="4648200"/>
          </a:xfrm>
        </p:spPr>
        <p:txBody>
          <a:bodyPr/>
          <a:lstStyle/>
          <a:p>
            <a:pPr marL="533400" indent="-533400">
              <a:buSzTx/>
              <a:buFontTx/>
              <a:buAutoNum type="arabicPeriod"/>
            </a:pPr>
            <a:r>
              <a:rPr lang="en-US" altLang="en-US" dirty="0"/>
              <a:t>Portfolio Governance</a:t>
            </a:r>
            <a:endParaRPr lang="en-US" altLang="en-US" sz="2000" dirty="0"/>
          </a:p>
          <a:p>
            <a:pPr marL="533400" indent="-533400">
              <a:buSzTx/>
              <a:buFontTx/>
              <a:buAutoNum type="arabicPeriod"/>
            </a:pPr>
            <a:r>
              <a:rPr lang="en-US" altLang="en-US" dirty="0"/>
              <a:t>Project Opportunity Assessment</a:t>
            </a:r>
          </a:p>
          <a:p>
            <a:pPr marL="533400" indent="-533400">
              <a:buSzTx/>
              <a:buFontTx/>
              <a:buAutoNum type="arabicPeriod"/>
            </a:pPr>
            <a:r>
              <a:rPr lang="en-US" altLang="en-US" dirty="0"/>
              <a:t>Project Prioritization and Selection </a:t>
            </a:r>
          </a:p>
          <a:p>
            <a:pPr marL="533400" indent="-533400">
              <a:buSzTx/>
              <a:buFontTx/>
              <a:buAutoNum type="arabicPeriod"/>
            </a:pPr>
            <a:r>
              <a:rPr lang="en-US" altLang="en-US" dirty="0"/>
              <a:t>Portfolio and Project Communications Management </a:t>
            </a:r>
          </a:p>
          <a:p>
            <a:pPr marL="533400" indent="-533400">
              <a:buSzTx/>
              <a:buFontTx/>
              <a:buAutoNum type="arabicPeriod"/>
            </a:pPr>
            <a:r>
              <a:rPr lang="en-US" altLang="en-US" dirty="0"/>
              <a:t>Portfolio Performance Management </a:t>
            </a:r>
          </a:p>
          <a:p>
            <a:pPr marL="533400" indent="-533400">
              <a:buSzTx/>
              <a:buFontTx/>
              <a:buAutoNum type="arabicPeriod"/>
            </a:pPr>
            <a:r>
              <a:rPr lang="en-US" altLang="en-US" dirty="0"/>
              <a:t>Portfolio Resource Management </a:t>
            </a:r>
          </a:p>
        </p:txBody>
      </p:sp>
    </p:spTree>
    <p:extLst>
      <p:ext uri="{BB962C8B-B14F-4D97-AF65-F5344CB8AC3E}">
        <p14:creationId xmlns:p14="http://schemas.microsoft.com/office/powerpoint/2010/main" val="4189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0" end="0"/>
                                            </p:txEl>
                                          </p:spTgt>
                                        </p:tgtEl>
                                        <p:attrNameLst>
                                          <p:attrName>ppt_c</p:attrName>
                                        </p:attrNameLst>
                                      </p:cBhvr>
                                      <p:to>
                                        <a:schemeClr va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1" end="1"/>
                                            </p:txEl>
                                          </p:spTgt>
                                        </p:tgtEl>
                                        <p:attrNameLst>
                                          <p:attrName>ppt_c</p:attrName>
                                        </p:attrNameLst>
                                      </p:cBhvr>
                                      <p:to>
                                        <a:schemeClr va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3" end="3"/>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4" end="4"/>
                                            </p:txEl>
                                          </p:spTgt>
                                        </p:tgtEl>
                                        <p:attrNameLst>
                                          <p:attrName>ppt_c</p:attrName>
                                        </p:attrNameLst>
                                      </p:cBhvr>
                                      <p:to>
                                        <a:schemeClr va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12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125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828675" y="209550"/>
            <a:ext cx="7705725" cy="838200"/>
          </a:xfrm>
        </p:spPr>
        <p:txBody>
          <a:bodyPr>
            <a:normAutofit/>
          </a:bodyPr>
          <a:lstStyle/>
          <a:p>
            <a:r>
              <a:rPr lang="en-US" altLang="en-US" dirty="0">
                <a:latin typeface="Calibri" panose="020F0502020204030204" pitchFamily="34" charset="0"/>
              </a:rPr>
              <a:t>Portfolio Management Maturity Survey</a:t>
            </a:r>
          </a:p>
        </p:txBody>
      </p:sp>
      <p:sp>
        <p:nvSpPr>
          <p:cNvPr id="276483" name="Rectangle 3"/>
          <p:cNvSpPr>
            <a:spLocks noGrp="1" noChangeArrowheads="1"/>
          </p:cNvSpPr>
          <p:nvPr>
            <p:ph type="body" idx="1"/>
          </p:nvPr>
        </p:nvSpPr>
        <p:spPr>
          <a:xfrm>
            <a:off x="629892" y="1146313"/>
            <a:ext cx="7858125" cy="4648200"/>
          </a:xfrm>
        </p:spPr>
        <p:txBody>
          <a:bodyPr>
            <a:normAutofit/>
          </a:bodyPr>
          <a:lstStyle/>
          <a:p>
            <a:pPr marL="533400" indent="-533400">
              <a:buSzTx/>
              <a:buFontTx/>
              <a:buChar char="•"/>
            </a:pPr>
            <a:r>
              <a:rPr lang="en-US" altLang="en-US" dirty="0"/>
              <a:t>Evaluate and compare your organization's PPM maturity against its peers. </a:t>
            </a:r>
            <a:endParaRPr lang="en-US" altLang="en-US" dirty="0" smtClean="0"/>
          </a:p>
          <a:p>
            <a:pPr marL="533400" indent="-533400">
              <a:buSzTx/>
              <a:buFontTx/>
              <a:buChar char="•"/>
            </a:pPr>
            <a:r>
              <a:rPr lang="en-US" altLang="en-US" dirty="0" smtClean="0"/>
              <a:t>Foundation for an improvement roadmap. </a:t>
            </a:r>
          </a:p>
          <a:p>
            <a:pPr marL="533400" indent="-533400">
              <a:buSzTx/>
              <a:buFontTx/>
              <a:buChar char="•"/>
            </a:pPr>
            <a:r>
              <a:rPr lang="en-US" altLang="en-US" dirty="0" smtClean="0"/>
              <a:t>Track improvement over time.</a:t>
            </a:r>
          </a:p>
          <a:p>
            <a:pPr marL="533400" indent="-533400">
              <a:buSzTx/>
              <a:buFontTx/>
              <a:buChar char="•"/>
            </a:pPr>
            <a:endParaRPr lang="en-US" altLang="en-US" dirty="0"/>
          </a:p>
          <a:p>
            <a:pPr marL="533400" indent="-533400">
              <a:buSzTx/>
              <a:buFontTx/>
              <a:buChar char="•"/>
            </a:pPr>
            <a:r>
              <a:rPr lang="en-US" altLang="en-US" dirty="0"/>
              <a:t>Survey developed by the Center for Business Practices and CA</a:t>
            </a:r>
            <a:r>
              <a:rPr lang="en-US" altLang="en-US" dirty="0" smtClean="0"/>
              <a:t>.</a:t>
            </a:r>
          </a:p>
          <a:p>
            <a:pPr marL="533400" indent="-533400">
              <a:buSzTx/>
              <a:buFontTx/>
              <a:buChar char="•"/>
            </a:pPr>
            <a:r>
              <a:rPr lang="en-US" altLang="en-US" dirty="0" smtClean="0"/>
              <a:t>Results </a:t>
            </a:r>
            <a:r>
              <a:rPr lang="en-US" altLang="en-US" dirty="0"/>
              <a:t>are based on survey responses from senior-level PPM practitioners</a:t>
            </a:r>
            <a:r>
              <a:rPr lang="en-US" altLang="en-US" dirty="0" smtClean="0"/>
              <a:t>.</a:t>
            </a:r>
          </a:p>
          <a:p>
            <a:pPr marL="533400" indent="-533400">
              <a:buSzTx/>
              <a:buFontTx/>
              <a:buChar char="•"/>
            </a:pPr>
            <a:r>
              <a:rPr lang="en-US" altLang="en-US" dirty="0" smtClean="0"/>
              <a:t>The high level  </a:t>
            </a:r>
            <a:r>
              <a:rPr lang="en-US" altLang="en-US" dirty="0"/>
              <a:t>survey will only take a few minutes to complete.</a:t>
            </a:r>
          </a:p>
        </p:txBody>
      </p:sp>
    </p:spTree>
    <p:extLst>
      <p:ext uri="{BB962C8B-B14F-4D97-AF65-F5344CB8AC3E}">
        <p14:creationId xmlns:p14="http://schemas.microsoft.com/office/powerpoint/2010/main" val="249103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76483">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4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648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4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6483">
                                            <p:txEl>
                                              <p:pRg st="2" end="2"/>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4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76483">
                                            <p:txEl>
                                              <p:pRg st="4" end="4"/>
                                            </p:txEl>
                                          </p:spTgt>
                                        </p:tgtEl>
                                        <p:attrNameLst>
                                          <p:attrName>ppt_c</p:attrName>
                                        </p:attrNameLst>
                                      </p:cBhvr>
                                      <p:to>
                                        <a:schemeClr va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4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76483">
                                            <p:txEl>
                                              <p:pRg st="5" end="5"/>
                                            </p:txEl>
                                          </p:spTgt>
                                        </p:tgtEl>
                                        <p:attrNameLst>
                                          <p:attrName>ppt_c</p:attrName>
                                        </p:attrNameLst>
                                      </p:cBhvr>
                                      <p:to>
                                        <a:schemeClr va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4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76483">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82" name="Picture 10" descr="ClarityLeadership-Box"/>
          <p:cNvPicPr>
            <a:picLocks noChangeAspect="1" noChangeArrowheads="1"/>
          </p:cNvPicPr>
          <p:nvPr/>
        </p:nvPicPr>
        <p:blipFill>
          <a:blip r:embed="rId3">
            <a:extLst>
              <a:ext uri="{28A0092B-C50C-407E-A947-70E740481C1C}">
                <a14:useLocalDpi xmlns:a14="http://schemas.microsoft.com/office/drawing/2010/main" val="0"/>
              </a:ext>
            </a:extLst>
          </a:blip>
          <a:srcRect r="2036"/>
          <a:stretch>
            <a:fillRect/>
          </a:stretch>
        </p:blipFill>
        <p:spPr bwMode="auto">
          <a:xfrm>
            <a:off x="914400" y="1752600"/>
            <a:ext cx="7954963"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2274" name="Rectangle 2"/>
          <p:cNvSpPr>
            <a:spLocks noGrp="1" noChangeArrowheads="1"/>
          </p:cNvSpPr>
          <p:nvPr>
            <p:ph type="title"/>
          </p:nvPr>
        </p:nvSpPr>
        <p:spPr>
          <a:xfrm>
            <a:off x="381000" y="340899"/>
            <a:ext cx="8229600" cy="789743"/>
          </a:xfrm>
        </p:spPr>
        <p:txBody>
          <a:bodyPr>
            <a:noAutofit/>
          </a:bodyPr>
          <a:lstStyle/>
          <a:p>
            <a:r>
              <a:rPr lang="en-US" altLang="en-US" dirty="0">
                <a:latin typeface="Calibri" panose="020F0502020204030204" pitchFamily="34" charset="0"/>
              </a:rPr>
              <a:t>What is Your </a:t>
            </a:r>
            <a:br>
              <a:rPr lang="en-US" altLang="en-US" dirty="0">
                <a:latin typeface="Calibri" panose="020F0502020204030204" pitchFamily="34" charset="0"/>
              </a:rPr>
            </a:br>
            <a:r>
              <a:rPr lang="en-US" altLang="en-US" dirty="0">
                <a:latin typeface="Calibri" panose="020F0502020204030204" pitchFamily="34" charset="0"/>
              </a:rPr>
              <a:t>Portfolio Management Maturity Level?</a:t>
            </a:r>
          </a:p>
        </p:txBody>
      </p:sp>
      <p:sp>
        <p:nvSpPr>
          <p:cNvPr id="182281" name="Rectangle 9"/>
          <p:cNvSpPr>
            <a:spLocks noGrp="1" noChangeArrowheads="1"/>
          </p:cNvSpPr>
          <p:nvPr>
            <p:ph type="body" idx="1"/>
          </p:nvPr>
        </p:nvSpPr>
        <p:spPr>
          <a:xfrm>
            <a:off x="1295400" y="2057400"/>
            <a:ext cx="6858000" cy="2895600"/>
          </a:xfrm>
        </p:spPr>
        <p:txBody>
          <a:bodyPr/>
          <a:lstStyle/>
          <a:p>
            <a:pPr>
              <a:lnSpc>
                <a:spcPct val="110000"/>
              </a:lnSpc>
              <a:buFontTx/>
              <a:buNone/>
              <a:tabLst>
                <a:tab pos="1543050" algn="l"/>
                <a:tab pos="2228850" algn="l"/>
              </a:tabLst>
            </a:pPr>
            <a:r>
              <a:rPr lang="en-US" altLang="en-US" sz="2400" dirty="0">
                <a:solidFill>
                  <a:srgbClr val="0055A4"/>
                </a:solidFill>
              </a:rPr>
              <a:t>  &lt; 12	= Level 1: Initial Process</a:t>
            </a:r>
          </a:p>
          <a:p>
            <a:pPr>
              <a:lnSpc>
                <a:spcPct val="110000"/>
              </a:lnSpc>
              <a:buFontTx/>
              <a:buNone/>
              <a:tabLst>
                <a:tab pos="1543050" algn="l"/>
                <a:tab pos="2228850" algn="l"/>
              </a:tabLst>
            </a:pPr>
            <a:r>
              <a:rPr lang="en-US" altLang="en-US" sz="2400" dirty="0">
                <a:solidFill>
                  <a:srgbClr val="0055A4"/>
                </a:solidFill>
              </a:rPr>
              <a:t>12 – 17	= Level 2: Structured Process</a:t>
            </a:r>
          </a:p>
          <a:p>
            <a:pPr>
              <a:lnSpc>
                <a:spcPct val="110000"/>
              </a:lnSpc>
              <a:buFontTx/>
              <a:buNone/>
              <a:tabLst>
                <a:tab pos="1543050" algn="l"/>
                <a:tab pos="2228850" algn="l"/>
              </a:tabLst>
            </a:pPr>
            <a:r>
              <a:rPr lang="en-US" altLang="en-US" sz="2400" dirty="0">
                <a:solidFill>
                  <a:srgbClr val="0055A4"/>
                </a:solidFill>
              </a:rPr>
              <a:t>18 – 23	= Level 3: Institutionalized Process</a:t>
            </a:r>
          </a:p>
          <a:p>
            <a:pPr>
              <a:lnSpc>
                <a:spcPct val="110000"/>
              </a:lnSpc>
              <a:buFontTx/>
              <a:buNone/>
              <a:tabLst>
                <a:tab pos="1543050" algn="l"/>
                <a:tab pos="2228850" algn="l"/>
              </a:tabLst>
            </a:pPr>
            <a:r>
              <a:rPr lang="en-US" altLang="en-US" sz="2400" dirty="0">
                <a:solidFill>
                  <a:srgbClr val="0055A4"/>
                </a:solidFill>
              </a:rPr>
              <a:t>24 - 29	= Level 4: Managed</a:t>
            </a:r>
          </a:p>
          <a:p>
            <a:pPr>
              <a:lnSpc>
                <a:spcPct val="110000"/>
              </a:lnSpc>
              <a:buFontTx/>
              <a:buNone/>
              <a:tabLst>
                <a:tab pos="1543050" algn="l"/>
                <a:tab pos="2228850" algn="l"/>
              </a:tabLst>
            </a:pPr>
            <a:r>
              <a:rPr lang="en-US" altLang="en-US" sz="2400" dirty="0">
                <a:solidFill>
                  <a:srgbClr val="0055A4"/>
                </a:solidFill>
              </a:rPr>
              <a:t> &gt; 29	= Level 5: Optimized</a:t>
            </a:r>
          </a:p>
        </p:txBody>
      </p:sp>
      <p:sp>
        <p:nvSpPr>
          <p:cNvPr id="182283" name="Rectangle 11"/>
          <p:cNvSpPr>
            <a:spLocks noChangeArrowheads="1"/>
          </p:cNvSpPr>
          <p:nvPr/>
        </p:nvSpPr>
        <p:spPr bwMode="auto">
          <a:xfrm>
            <a:off x="990600" y="5334000"/>
            <a:ext cx="762000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outerShdw>
                </a:effectLst>
              </a14:hiddenEffects>
            </a:ext>
          </a:extLst>
        </p:spPr>
        <p:txBody>
          <a:bodyPr/>
          <a:lstStyle>
            <a:lvl1pPr marL="342900" indent="-342900">
              <a:lnSpc>
                <a:spcPct val="90000"/>
              </a:lnSpc>
              <a:spcBef>
                <a:spcPct val="20000"/>
              </a:spcBef>
              <a:spcAft>
                <a:spcPct val="25000"/>
              </a:spcAft>
              <a:buSzPct val="60000"/>
              <a:buBlip>
                <a:blip r:embed="rId4"/>
              </a:buBlip>
              <a:defRPr sz="2800" b="1">
                <a:solidFill>
                  <a:schemeClr val="tx1"/>
                </a:solidFill>
                <a:latin typeface="Arial" charset="0"/>
              </a:defRPr>
            </a:lvl1pPr>
            <a:lvl2pPr marL="742950" indent="-285750">
              <a:lnSpc>
                <a:spcPct val="90000"/>
              </a:lnSpc>
              <a:spcBef>
                <a:spcPct val="20000"/>
              </a:spcBef>
              <a:spcAft>
                <a:spcPct val="25000"/>
              </a:spcAft>
              <a:buSzPct val="60000"/>
              <a:buBlip>
                <a:blip r:embed="rId4"/>
              </a:buBlip>
              <a:defRPr sz="2400" b="1">
                <a:solidFill>
                  <a:schemeClr val="tx1"/>
                </a:solidFill>
                <a:latin typeface="Arial" charset="0"/>
              </a:defRPr>
            </a:lvl2pPr>
            <a:lvl3pPr marL="1143000" indent="-228600">
              <a:lnSpc>
                <a:spcPct val="90000"/>
              </a:lnSpc>
              <a:spcBef>
                <a:spcPct val="20000"/>
              </a:spcBef>
              <a:spcAft>
                <a:spcPct val="25000"/>
              </a:spcAft>
              <a:buSzPct val="60000"/>
              <a:buBlip>
                <a:blip r:embed="rId4"/>
              </a:buBlip>
              <a:defRPr sz="2000" b="1">
                <a:solidFill>
                  <a:schemeClr val="tx1"/>
                </a:solidFill>
                <a:latin typeface="Arial" charset="0"/>
              </a:defRPr>
            </a:lvl3pPr>
            <a:lvl4pPr marL="1600200" indent="-228600">
              <a:lnSpc>
                <a:spcPct val="90000"/>
              </a:lnSpc>
              <a:spcBef>
                <a:spcPct val="20000"/>
              </a:spcBef>
              <a:spcAft>
                <a:spcPct val="25000"/>
              </a:spcAft>
              <a:buSzPct val="60000"/>
              <a:buBlip>
                <a:blip r:embed="rId4"/>
              </a:buBlip>
              <a:defRPr sz="1600" b="1">
                <a:solidFill>
                  <a:schemeClr val="tx1"/>
                </a:solidFill>
                <a:latin typeface="Arial" charset="0"/>
              </a:defRPr>
            </a:lvl4pPr>
            <a:lvl5pPr marL="2057400" indent="-228600">
              <a:lnSpc>
                <a:spcPct val="90000"/>
              </a:lnSpc>
              <a:spcBef>
                <a:spcPct val="20000"/>
              </a:spcBef>
              <a:spcAft>
                <a:spcPct val="25000"/>
              </a:spcAft>
              <a:buSzPct val="60000"/>
              <a:buBlip>
                <a:blip r:embed="rId4"/>
              </a:buBlip>
              <a:defRPr sz="1600" b="1">
                <a:solidFill>
                  <a:schemeClr val="tx1"/>
                </a:solidFill>
                <a:latin typeface="Arial" charset="0"/>
              </a:defRPr>
            </a:lvl5pPr>
            <a:lvl6pPr marL="2514600" indent="-228600" fontAlgn="base">
              <a:lnSpc>
                <a:spcPct val="90000"/>
              </a:lnSpc>
              <a:spcBef>
                <a:spcPct val="20000"/>
              </a:spcBef>
              <a:spcAft>
                <a:spcPct val="25000"/>
              </a:spcAft>
              <a:buSzPct val="60000"/>
              <a:buBlip>
                <a:blip r:embed="rId4"/>
              </a:buBlip>
              <a:defRPr sz="1600" b="1">
                <a:solidFill>
                  <a:schemeClr val="tx1"/>
                </a:solidFill>
                <a:latin typeface="Arial" charset="0"/>
              </a:defRPr>
            </a:lvl6pPr>
            <a:lvl7pPr marL="2971800" indent="-228600" fontAlgn="base">
              <a:lnSpc>
                <a:spcPct val="90000"/>
              </a:lnSpc>
              <a:spcBef>
                <a:spcPct val="20000"/>
              </a:spcBef>
              <a:spcAft>
                <a:spcPct val="25000"/>
              </a:spcAft>
              <a:buSzPct val="60000"/>
              <a:buBlip>
                <a:blip r:embed="rId4"/>
              </a:buBlip>
              <a:defRPr sz="1600" b="1">
                <a:solidFill>
                  <a:schemeClr val="tx1"/>
                </a:solidFill>
                <a:latin typeface="Arial" charset="0"/>
              </a:defRPr>
            </a:lvl7pPr>
            <a:lvl8pPr marL="3429000" indent="-228600" fontAlgn="base">
              <a:lnSpc>
                <a:spcPct val="90000"/>
              </a:lnSpc>
              <a:spcBef>
                <a:spcPct val="20000"/>
              </a:spcBef>
              <a:spcAft>
                <a:spcPct val="25000"/>
              </a:spcAft>
              <a:buSzPct val="60000"/>
              <a:buBlip>
                <a:blip r:embed="rId4"/>
              </a:buBlip>
              <a:defRPr sz="1600" b="1">
                <a:solidFill>
                  <a:schemeClr val="tx1"/>
                </a:solidFill>
                <a:latin typeface="Arial" charset="0"/>
              </a:defRPr>
            </a:lvl8pPr>
            <a:lvl9pPr marL="3886200" indent="-228600" fontAlgn="base">
              <a:lnSpc>
                <a:spcPct val="90000"/>
              </a:lnSpc>
              <a:spcBef>
                <a:spcPct val="20000"/>
              </a:spcBef>
              <a:spcAft>
                <a:spcPct val="25000"/>
              </a:spcAft>
              <a:buSzPct val="60000"/>
              <a:buBlip>
                <a:blip r:embed="rId4"/>
              </a:buBlip>
              <a:defRPr sz="1600" b="1">
                <a:solidFill>
                  <a:schemeClr val="tx1"/>
                </a:solidFill>
                <a:latin typeface="Arial" charset="0"/>
              </a:defRPr>
            </a:lvl9pPr>
          </a:lstStyle>
          <a:p>
            <a:pPr marL="0" indent="0">
              <a:buNone/>
            </a:pPr>
            <a:r>
              <a:rPr lang="en-US" altLang="en-US" sz="1600" dirty="0"/>
              <a:t>Maturity levels based on Center for Business Practices use of CMMI Maturity Model </a:t>
            </a:r>
          </a:p>
        </p:txBody>
      </p:sp>
    </p:spTree>
    <p:extLst>
      <p:ext uri="{BB962C8B-B14F-4D97-AF65-F5344CB8AC3E}">
        <p14:creationId xmlns:p14="http://schemas.microsoft.com/office/powerpoint/2010/main" val="358444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420"/>
            <a:ext cx="8229600" cy="789743"/>
          </a:xfrm>
        </p:spPr>
        <p:txBody>
          <a:bodyPr>
            <a:noAutofit/>
          </a:bodyPr>
          <a:lstStyle/>
          <a:p>
            <a:r>
              <a:rPr lang="en-US" dirty="0" smtClean="0">
                <a:latin typeface="+mj-lt"/>
              </a:rPr>
              <a:t>State of PPM Research - Maturity Level Across Industries</a:t>
            </a:r>
            <a:endParaRPr lang="en-US" dirty="0">
              <a:latin typeface="+mj-lt"/>
            </a:endParaRPr>
          </a:p>
        </p:txBody>
      </p:sp>
      <p:sp>
        <p:nvSpPr>
          <p:cNvPr id="3" name="TextBox 2"/>
          <p:cNvSpPr txBox="1"/>
          <p:nvPr/>
        </p:nvSpPr>
        <p:spPr>
          <a:xfrm>
            <a:off x="609600" y="1696279"/>
            <a:ext cx="7606748" cy="3539430"/>
          </a:xfrm>
          <a:prstGeom prst="rect">
            <a:avLst/>
          </a:prstGeom>
          <a:noFill/>
        </p:spPr>
        <p:txBody>
          <a:bodyPr wrap="square" rtlCol="0">
            <a:spAutoFit/>
          </a:bodyPr>
          <a:lstStyle/>
          <a:p>
            <a:r>
              <a:rPr lang="en-US" sz="2800" dirty="0">
                <a:solidFill>
                  <a:srgbClr val="0055A4"/>
                </a:solidFill>
              </a:rPr>
              <a:t>Percentage of organizations at each level of PPM </a:t>
            </a:r>
            <a:r>
              <a:rPr lang="en-US" sz="2800" dirty="0" smtClean="0">
                <a:solidFill>
                  <a:srgbClr val="0055A4"/>
                </a:solidFill>
              </a:rPr>
              <a:t>capability:</a:t>
            </a:r>
          </a:p>
          <a:p>
            <a:r>
              <a:rPr lang="en-US" sz="2800" dirty="0" smtClean="0">
                <a:solidFill>
                  <a:srgbClr val="0055A4"/>
                </a:solidFill>
              </a:rPr>
              <a:t> </a:t>
            </a:r>
            <a:endParaRPr lang="en-US" sz="2800" dirty="0">
              <a:solidFill>
                <a:srgbClr val="0055A4"/>
              </a:solidFill>
            </a:endParaRPr>
          </a:p>
          <a:p>
            <a:r>
              <a:rPr lang="en-US" sz="2800" dirty="0">
                <a:solidFill>
                  <a:srgbClr val="0055A4"/>
                </a:solidFill>
              </a:rPr>
              <a:t>» Level 1 </a:t>
            </a:r>
            <a:r>
              <a:rPr lang="en-US" sz="2800" dirty="0" smtClean="0">
                <a:solidFill>
                  <a:srgbClr val="0055A4"/>
                </a:solidFill>
              </a:rPr>
              <a:t>—9</a:t>
            </a:r>
            <a:r>
              <a:rPr lang="en-US" sz="2800" dirty="0">
                <a:solidFill>
                  <a:srgbClr val="0055A4"/>
                </a:solidFill>
              </a:rPr>
              <a:t>% </a:t>
            </a:r>
          </a:p>
          <a:p>
            <a:r>
              <a:rPr lang="en-US" sz="2800" dirty="0">
                <a:solidFill>
                  <a:srgbClr val="0055A4"/>
                </a:solidFill>
              </a:rPr>
              <a:t>» Level 2 </a:t>
            </a:r>
            <a:r>
              <a:rPr lang="en-US" sz="2800" dirty="0" smtClean="0">
                <a:solidFill>
                  <a:srgbClr val="0055A4"/>
                </a:solidFill>
              </a:rPr>
              <a:t>—50</a:t>
            </a:r>
            <a:r>
              <a:rPr lang="en-US" sz="2800" dirty="0">
                <a:solidFill>
                  <a:srgbClr val="0055A4"/>
                </a:solidFill>
              </a:rPr>
              <a:t>% </a:t>
            </a:r>
          </a:p>
          <a:p>
            <a:r>
              <a:rPr lang="en-US" sz="2800" dirty="0">
                <a:solidFill>
                  <a:srgbClr val="0055A4"/>
                </a:solidFill>
              </a:rPr>
              <a:t>» Level 3 </a:t>
            </a:r>
            <a:r>
              <a:rPr lang="en-US" sz="2800" dirty="0" smtClean="0">
                <a:solidFill>
                  <a:srgbClr val="0055A4"/>
                </a:solidFill>
              </a:rPr>
              <a:t>—25</a:t>
            </a:r>
            <a:r>
              <a:rPr lang="en-US" sz="2800" dirty="0">
                <a:solidFill>
                  <a:srgbClr val="0055A4"/>
                </a:solidFill>
              </a:rPr>
              <a:t>% </a:t>
            </a:r>
          </a:p>
          <a:p>
            <a:r>
              <a:rPr lang="en-US" sz="2800" dirty="0">
                <a:solidFill>
                  <a:srgbClr val="0055A4"/>
                </a:solidFill>
              </a:rPr>
              <a:t>» Level 4 </a:t>
            </a:r>
            <a:r>
              <a:rPr lang="en-US" sz="2800" dirty="0" smtClean="0">
                <a:solidFill>
                  <a:srgbClr val="0055A4"/>
                </a:solidFill>
              </a:rPr>
              <a:t>—14</a:t>
            </a:r>
            <a:r>
              <a:rPr lang="en-US" sz="2800" dirty="0">
                <a:solidFill>
                  <a:srgbClr val="0055A4"/>
                </a:solidFill>
              </a:rPr>
              <a:t>% </a:t>
            </a:r>
          </a:p>
          <a:p>
            <a:r>
              <a:rPr lang="en-US" sz="2800" dirty="0">
                <a:solidFill>
                  <a:srgbClr val="0055A4"/>
                </a:solidFill>
              </a:rPr>
              <a:t>» Level 5 </a:t>
            </a:r>
            <a:r>
              <a:rPr lang="en-US" sz="2800" dirty="0" smtClean="0">
                <a:solidFill>
                  <a:srgbClr val="0055A4"/>
                </a:solidFill>
              </a:rPr>
              <a:t>—2</a:t>
            </a:r>
            <a:r>
              <a:rPr lang="en-US" sz="2800" dirty="0">
                <a:solidFill>
                  <a:srgbClr val="0055A4"/>
                </a:solidFill>
              </a:rPr>
              <a:t>% </a:t>
            </a:r>
            <a:endParaRPr lang="en-US" sz="2400" dirty="0">
              <a:solidFill>
                <a:srgbClr val="0055A4"/>
              </a:solidFill>
            </a:endParaRPr>
          </a:p>
        </p:txBody>
      </p:sp>
    </p:spTree>
    <p:extLst>
      <p:ext uri="{BB962C8B-B14F-4D97-AF65-F5344CB8AC3E}">
        <p14:creationId xmlns:p14="http://schemas.microsoft.com/office/powerpoint/2010/main" val="6324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Tips on Moving to Next Level</a:t>
            </a:r>
            <a:endParaRPr lang="en-US" dirty="0">
              <a:latin typeface="Calibri" panose="020F0502020204030204" pitchFamily="34" charset="0"/>
            </a:endParaRPr>
          </a:p>
        </p:txBody>
      </p:sp>
      <p:sp>
        <p:nvSpPr>
          <p:cNvPr id="3" name="TextBox 2"/>
          <p:cNvSpPr txBox="1"/>
          <p:nvPr/>
        </p:nvSpPr>
        <p:spPr>
          <a:xfrm>
            <a:off x="609600" y="1166192"/>
            <a:ext cx="7606748" cy="3785652"/>
          </a:xfrm>
          <a:prstGeom prst="rect">
            <a:avLst/>
          </a:prstGeom>
          <a:noFill/>
        </p:spPr>
        <p:txBody>
          <a:bodyPr wrap="square" rtlCol="0">
            <a:spAutoFit/>
          </a:bodyPr>
          <a:lstStyle/>
          <a:p>
            <a:pPr marL="285750" indent="-285750">
              <a:buFont typeface="Wingdings" panose="05000000000000000000" pitchFamily="2" charset="2"/>
              <a:buChar char="ü"/>
            </a:pPr>
            <a:r>
              <a:rPr lang="en-US" sz="2400" u="sng" dirty="0" smtClean="0">
                <a:solidFill>
                  <a:srgbClr val="0055A4"/>
                </a:solidFill>
              </a:rPr>
              <a:t>PROCESSES FIRST</a:t>
            </a:r>
          </a:p>
          <a:p>
            <a:endParaRPr lang="en-US" sz="2400" dirty="0" smtClean="0">
              <a:solidFill>
                <a:srgbClr val="0055A4"/>
              </a:solidFill>
            </a:endParaRPr>
          </a:p>
          <a:p>
            <a:pPr marL="285750" indent="-285750">
              <a:buFont typeface="Wingdings" panose="05000000000000000000" pitchFamily="2" charset="2"/>
              <a:buChar char="ü"/>
            </a:pPr>
            <a:r>
              <a:rPr lang="en-US" sz="2400" u="sng" dirty="0" smtClean="0">
                <a:solidFill>
                  <a:srgbClr val="0055A4"/>
                </a:solidFill>
              </a:rPr>
              <a:t>PPM TOOL SECOND</a:t>
            </a:r>
          </a:p>
          <a:p>
            <a:endParaRPr lang="en-US" sz="2400" dirty="0" smtClean="0">
              <a:solidFill>
                <a:srgbClr val="0055A4"/>
              </a:solidFill>
            </a:endParaRPr>
          </a:p>
          <a:p>
            <a:pPr marL="285750" indent="-285750">
              <a:buFont typeface="Wingdings" panose="05000000000000000000" pitchFamily="2" charset="2"/>
              <a:buChar char="ü"/>
            </a:pPr>
            <a:r>
              <a:rPr lang="en-US" sz="2400" dirty="0" smtClean="0">
                <a:solidFill>
                  <a:srgbClr val="0055A4"/>
                </a:solidFill>
              </a:rPr>
              <a:t>Target short term and long term improvement goals</a:t>
            </a:r>
          </a:p>
          <a:p>
            <a:pPr marL="800100" lvl="1" indent="-342900">
              <a:buFont typeface="Courier New" panose="02070309020205020404" pitchFamily="49" charset="0"/>
              <a:buChar char="o"/>
            </a:pPr>
            <a:r>
              <a:rPr lang="en-US" sz="2400" dirty="0" smtClean="0">
                <a:solidFill>
                  <a:srgbClr val="0055A4"/>
                </a:solidFill>
              </a:rPr>
              <a:t>One area, one level at a time</a:t>
            </a:r>
          </a:p>
          <a:p>
            <a:pPr lvl="1"/>
            <a:endParaRPr lang="en-US" sz="2400" dirty="0" smtClean="0">
              <a:solidFill>
                <a:srgbClr val="0055A4"/>
              </a:solidFill>
            </a:endParaRPr>
          </a:p>
          <a:p>
            <a:pPr marL="342900" indent="-342900">
              <a:buFont typeface="Wingdings" panose="05000000000000000000" pitchFamily="2" charset="2"/>
              <a:buChar char="ü"/>
            </a:pPr>
            <a:r>
              <a:rPr lang="en-US" sz="2400" dirty="0" smtClean="0">
                <a:solidFill>
                  <a:srgbClr val="0055A4"/>
                </a:solidFill>
              </a:rPr>
              <a:t>Reassess Project Office role in project portfolio management</a:t>
            </a:r>
          </a:p>
          <a:p>
            <a:pPr marL="285750" indent="-285750">
              <a:buFont typeface="Wingdings" panose="05000000000000000000" pitchFamily="2" charset="2"/>
              <a:buChar char="ü"/>
            </a:pPr>
            <a:endParaRPr lang="en-US" sz="2400" dirty="0">
              <a:solidFill>
                <a:srgbClr val="0055A4"/>
              </a:solidFill>
            </a:endParaRPr>
          </a:p>
        </p:txBody>
      </p:sp>
    </p:spTree>
    <p:extLst>
      <p:ext uri="{BB962C8B-B14F-4D97-AF65-F5344CB8AC3E}">
        <p14:creationId xmlns:p14="http://schemas.microsoft.com/office/powerpoint/2010/main" val="154206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CG PowerPoint Template 10-23-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powerpoint-template 5">
      <a:dk1>
        <a:srgbClr val="4D4D4D"/>
      </a:dk1>
      <a:lt1>
        <a:srgbClr val="FFFFFF"/>
      </a:lt1>
      <a:dk2>
        <a:srgbClr val="4D4D4D"/>
      </a:dk2>
      <a:lt2>
        <a:srgbClr val="003558"/>
      </a:lt2>
      <a:accent1>
        <a:srgbClr val="017DD0"/>
      </a:accent1>
      <a:accent2>
        <a:srgbClr val="F3C83B"/>
      </a:accent2>
      <a:accent3>
        <a:srgbClr val="FFFFFF"/>
      </a:accent3>
      <a:accent4>
        <a:srgbClr val="404040"/>
      </a:accent4>
      <a:accent5>
        <a:srgbClr val="AABFE4"/>
      </a:accent5>
      <a:accent6>
        <a:srgbClr val="DCB535"/>
      </a:accent6>
      <a:hlink>
        <a:srgbClr val="015A96"/>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620000"/>
        </a:lt2>
        <a:accent1>
          <a:srgbClr val="9F0000"/>
        </a:accent1>
        <a:accent2>
          <a:srgbClr val="CE0000"/>
        </a:accent2>
        <a:accent3>
          <a:srgbClr val="FFFFFF"/>
        </a:accent3>
        <a:accent4>
          <a:srgbClr val="404040"/>
        </a:accent4>
        <a:accent5>
          <a:srgbClr val="CDAAAA"/>
        </a:accent5>
        <a:accent6>
          <a:srgbClr val="BA0000"/>
        </a:accent6>
        <a:hlink>
          <a:srgbClr val="FFD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360001"/>
        </a:lt2>
        <a:accent1>
          <a:srgbClr val="5E0203"/>
        </a:accent1>
        <a:accent2>
          <a:srgbClr val="B40406"/>
        </a:accent2>
        <a:accent3>
          <a:srgbClr val="FFFFFF"/>
        </a:accent3>
        <a:accent4>
          <a:srgbClr val="404040"/>
        </a:accent4>
        <a:accent5>
          <a:srgbClr val="B6AAAA"/>
        </a:accent5>
        <a:accent6>
          <a:srgbClr val="A30305"/>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920709"/>
        </a:lt2>
        <a:accent1>
          <a:srgbClr val="AC0A0C"/>
        </a:accent1>
        <a:accent2>
          <a:srgbClr val="D10505"/>
        </a:accent2>
        <a:accent3>
          <a:srgbClr val="FFFFFF"/>
        </a:accent3>
        <a:accent4>
          <a:srgbClr val="404040"/>
        </a:accent4>
        <a:accent5>
          <a:srgbClr val="D2AAAA"/>
        </a:accent5>
        <a:accent6>
          <a:srgbClr val="BD0404"/>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800609"/>
        </a:lt2>
        <a:accent1>
          <a:srgbClr val="AC0A0C"/>
        </a:accent1>
        <a:accent2>
          <a:srgbClr val="D10505"/>
        </a:accent2>
        <a:accent3>
          <a:srgbClr val="FFFFFF"/>
        </a:accent3>
        <a:accent4>
          <a:srgbClr val="404040"/>
        </a:accent4>
        <a:accent5>
          <a:srgbClr val="D2AAAA"/>
        </a:accent5>
        <a:accent6>
          <a:srgbClr val="BD0404"/>
        </a:accent6>
        <a:hlink>
          <a:srgbClr val="FF0100"/>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003558"/>
        </a:lt2>
        <a:accent1>
          <a:srgbClr val="017DD0"/>
        </a:accent1>
        <a:accent2>
          <a:srgbClr val="F3C83B"/>
        </a:accent2>
        <a:accent3>
          <a:srgbClr val="FFFFFF"/>
        </a:accent3>
        <a:accent4>
          <a:srgbClr val="404040"/>
        </a:accent4>
        <a:accent5>
          <a:srgbClr val="AABFE4"/>
        </a:accent5>
        <a:accent6>
          <a:srgbClr val="DCB535"/>
        </a:accent6>
        <a:hlink>
          <a:srgbClr val="015A96"/>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5473</TotalTime>
  <Words>2507</Words>
  <Application>Microsoft Office PowerPoint</Application>
  <PresentationFormat>On-screen Show (4:3)</PresentationFormat>
  <Paragraphs>471</Paragraphs>
  <Slides>41</Slides>
  <Notes>20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PPCG PowerPoint Template 10-23-13</vt:lpstr>
      <vt:lpstr>powerpoint-template</vt:lpstr>
      <vt:lpstr>Rego University</vt:lpstr>
      <vt:lpstr>Some Basic Questions</vt:lpstr>
      <vt:lpstr>PM and PPM Defined</vt:lpstr>
      <vt:lpstr>PM and PPM Process Integration</vt:lpstr>
      <vt:lpstr>Portfolio Management Maturity: Components</vt:lpstr>
      <vt:lpstr>Portfolio Management Maturity Survey</vt:lpstr>
      <vt:lpstr>What is Your  Portfolio Management Maturity Level?</vt:lpstr>
      <vt:lpstr>State of PPM Research - Maturity Level Across Industries</vt:lpstr>
      <vt:lpstr>Tips on Moving to Next Level</vt:lpstr>
      <vt:lpstr>State of PPM Research -Top Challenges</vt:lpstr>
      <vt:lpstr>State of PPM Research – Top Challenges </vt:lpstr>
      <vt:lpstr>Addressing These Challenges: Improving Engagement and Efficiency</vt:lpstr>
      <vt:lpstr>Governance through Portfolios</vt:lpstr>
      <vt:lpstr>Become the Center of Excellence</vt:lpstr>
      <vt:lpstr>PPM Benefits</vt:lpstr>
      <vt:lpstr> Tales from the Trenches</vt:lpstr>
      <vt:lpstr>PowerPoint Presentation</vt:lpstr>
      <vt:lpstr>PMO Redesign</vt:lpstr>
      <vt:lpstr>Our Demand Management Challenge</vt:lpstr>
      <vt:lpstr>PowerPoint Presentation</vt:lpstr>
      <vt:lpstr>PowerPoint Presentation</vt:lpstr>
      <vt:lpstr>PowerPoint Presentation</vt:lpstr>
      <vt:lpstr>PowerPoint Presentation</vt:lpstr>
      <vt:lpstr>PowerPoint Presentation</vt:lpstr>
      <vt:lpstr>Project Management Maturity Model</vt:lpstr>
      <vt:lpstr>PowerPoint Presentation</vt:lpstr>
      <vt:lpstr>PowerPoint Presentation</vt:lpstr>
      <vt:lpstr>PMO Identity</vt:lpstr>
      <vt:lpstr>Integration: Client Service Model Through implementation of single point of contact</vt:lpstr>
      <vt:lpstr>PowerPoint Presentation</vt:lpstr>
      <vt:lpstr>Improvement: Tools &amp; Templates Through development of PM guides/templates and training</vt:lpstr>
      <vt:lpstr>Information: Project Indicators</vt:lpstr>
      <vt:lpstr>Information: Lessons Learned Through Knowledge Repository</vt:lpstr>
      <vt:lpstr>PowerPoint Presentation</vt:lpstr>
      <vt:lpstr>Information: Total Workload</vt:lpstr>
      <vt:lpstr>PMO Roadmap</vt:lpstr>
      <vt:lpstr>Project Management Maturity Model</vt:lpstr>
      <vt:lpstr> Next Steps</vt:lpstr>
      <vt:lpstr> PPCG Can Assist</vt:lpstr>
      <vt:lpstr> Any Questions?</vt:lpstr>
      <vt:lpstr> Appendix</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53</cp:revision>
  <dcterms:created xsi:type="dcterms:W3CDTF">2013-10-23T22:45:07Z</dcterms:created>
  <dcterms:modified xsi:type="dcterms:W3CDTF">2014-02-19T16:19:49Z</dcterms:modified>
</cp:coreProperties>
</file>