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handoutMasterIdLst>
    <p:handoutMasterId r:id="rId58"/>
  </p:handoutMasterIdLst>
  <p:sldIdLst>
    <p:sldId id="256" r:id="rId2"/>
    <p:sldId id="269" r:id="rId3"/>
    <p:sldId id="272" r:id="rId4"/>
    <p:sldId id="296" r:id="rId5"/>
    <p:sldId id="271" r:id="rId6"/>
    <p:sldId id="297" r:id="rId7"/>
    <p:sldId id="321" r:id="rId8"/>
    <p:sldId id="298" r:id="rId9"/>
    <p:sldId id="274" r:id="rId10"/>
    <p:sldId id="282" r:id="rId11"/>
    <p:sldId id="286" r:id="rId12"/>
    <p:sldId id="288" r:id="rId13"/>
    <p:sldId id="293" r:id="rId14"/>
    <p:sldId id="292" r:id="rId15"/>
    <p:sldId id="289" r:id="rId16"/>
    <p:sldId id="303" r:id="rId17"/>
    <p:sldId id="275" r:id="rId18"/>
    <p:sldId id="295" r:id="rId19"/>
    <p:sldId id="305" r:id="rId20"/>
    <p:sldId id="304" r:id="rId21"/>
    <p:sldId id="290" r:id="rId22"/>
    <p:sldId id="307" r:id="rId23"/>
    <p:sldId id="283" r:id="rId24"/>
    <p:sldId id="309" r:id="rId25"/>
    <p:sldId id="308" r:id="rId26"/>
    <p:sldId id="291" r:id="rId27"/>
    <p:sldId id="294" r:id="rId28"/>
    <p:sldId id="279" r:id="rId29"/>
    <p:sldId id="299" r:id="rId30"/>
    <p:sldId id="317" r:id="rId31"/>
    <p:sldId id="273" r:id="rId32"/>
    <p:sldId id="323" r:id="rId33"/>
    <p:sldId id="300" r:id="rId34"/>
    <p:sldId id="276" r:id="rId35"/>
    <p:sldId id="310" r:id="rId36"/>
    <p:sldId id="311" r:id="rId37"/>
    <p:sldId id="312" r:id="rId38"/>
    <p:sldId id="313" r:id="rId39"/>
    <p:sldId id="315" r:id="rId40"/>
    <p:sldId id="314" r:id="rId41"/>
    <p:sldId id="285" r:id="rId42"/>
    <p:sldId id="302" r:id="rId43"/>
    <p:sldId id="306" r:id="rId44"/>
    <p:sldId id="318" r:id="rId45"/>
    <p:sldId id="277" r:id="rId46"/>
    <p:sldId id="316" r:id="rId47"/>
    <p:sldId id="278" r:id="rId48"/>
    <p:sldId id="319" r:id="rId49"/>
    <p:sldId id="320" r:id="rId50"/>
    <p:sldId id="284" r:id="rId51"/>
    <p:sldId id="322" r:id="rId52"/>
    <p:sldId id="301" r:id="rId53"/>
    <p:sldId id="280" r:id="rId54"/>
    <p:sldId id="281" r:id="rId55"/>
    <p:sldId id="268"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F4392"/>
    <a:srgbClr val="0055A4"/>
    <a:srgbClr val="005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54" autoAdjust="0"/>
    <p:restoredTop sz="94660"/>
  </p:normalViewPr>
  <p:slideViewPr>
    <p:cSldViewPr snapToGrid="0">
      <p:cViewPr varScale="1">
        <p:scale>
          <a:sx n="200" d="100"/>
          <a:sy n="200" d="100"/>
        </p:scale>
        <p:origin x="-2600" y="-11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handoutMaster" Target="handoutMasters/handoutMaster1.xml"/><Relationship Id="rId59" Type="http://schemas.openxmlformats.org/officeDocument/2006/relationships/printerSettings" Target="printerSettings/printerSettings1.bin"/><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esProps" Target="presProps.xml"/><Relationship Id="rId61" Type="http://schemas.openxmlformats.org/officeDocument/2006/relationships/viewProps" Target="viewProps.xml"/><Relationship Id="rId62"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D3B54A1-14AB-E942-A3B7-4872A7FC2454}" type="datetimeFigureOut">
              <a:rPr lang="en-US" smtClean="0"/>
              <a:pPr/>
              <a:t>2/28/14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159987-2BED-0847-B5EF-84E41F320755}" type="slidenum">
              <a:rPr lang="en-US" smtClean="0"/>
              <a:pPr/>
              <a:t>‹#›</a:t>
            </a:fld>
            <a:endParaRPr lang="en-US"/>
          </a:p>
        </p:txBody>
      </p:sp>
    </p:spTree>
    <p:extLst>
      <p:ext uri="{BB962C8B-B14F-4D97-AF65-F5344CB8AC3E}">
        <p14:creationId xmlns:p14="http://schemas.microsoft.com/office/powerpoint/2010/main" val="30009965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CEB1B2-3378-4B36-A38C-15C9CE31E1A0}" type="datetimeFigureOut">
              <a:rPr lang="en-US" smtClean="0"/>
              <a:pPr/>
              <a:t>2/28/14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74A1D9-0A40-4390-A07E-8F13839A9E5B}" type="slidenum">
              <a:rPr lang="en-US" smtClean="0"/>
              <a:pPr/>
              <a:t>‹#›</a:t>
            </a:fld>
            <a:endParaRPr lang="en-US" dirty="0"/>
          </a:p>
        </p:txBody>
      </p:sp>
    </p:spTree>
    <p:extLst>
      <p:ext uri="{BB962C8B-B14F-4D97-AF65-F5344CB8AC3E}">
        <p14:creationId xmlns:p14="http://schemas.microsoft.com/office/powerpoint/2010/main" val="110906811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74A1D9-0A40-4390-A07E-8F13839A9E5B}" type="slidenum">
              <a:rPr lang="en-US" smtClean="0"/>
              <a:pPr/>
              <a:t>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74A1D9-0A40-4390-A07E-8F13839A9E5B}" type="slidenum">
              <a:rPr lang="en-US" smtClean="0"/>
              <a:pPr/>
              <a:t>52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74A1D9-0A40-4390-A07E-8F13839A9E5B}" type="slidenum">
              <a:rPr lang="en-US" smtClean="0"/>
              <a:pPr/>
              <a:t>55</a:t>
            </a:fld>
            <a:endParaRPr lang="en-US" dirty="0"/>
          </a:p>
        </p:txBody>
      </p:sp>
    </p:spTree>
    <p:extLst>
      <p:ext uri="{BB962C8B-B14F-4D97-AF65-F5344CB8AC3E}">
        <p14:creationId xmlns:p14="http://schemas.microsoft.com/office/powerpoint/2010/main" val="29292707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Hexagon and Circles.png"/>
          <p:cNvPicPr>
            <a:picLocks noChangeAspect="1"/>
          </p:cNvPicPr>
          <p:nvPr userDrawn="1"/>
        </p:nvPicPr>
        <p:blipFill rotWithShape="1">
          <a:blip r:embed="rId2" cstate="print">
            <a:extLst>
              <a:ext uri="{28A0092B-C50C-407E-A947-70E740481C1C}">
                <a14:useLocalDpi xmlns:a14="http://schemas.microsoft.com/office/drawing/2010/main" val="0"/>
              </a:ext>
            </a:extLst>
          </a:blip>
          <a:srcRect l="29532" t="12070" b="10477"/>
          <a:stretch/>
        </p:blipFill>
        <p:spPr>
          <a:xfrm>
            <a:off x="0" y="0"/>
            <a:ext cx="5155596" cy="3583155"/>
          </a:xfrm>
          <a:prstGeom prst="rect">
            <a:avLst/>
          </a:prstGeom>
        </p:spPr>
      </p:pic>
      <p:sp>
        <p:nvSpPr>
          <p:cNvPr id="9" name="Rectangle 8"/>
          <p:cNvSpPr/>
          <p:nvPr userDrawn="1"/>
        </p:nvSpPr>
        <p:spPr>
          <a:xfrm>
            <a:off x="9271" y="3505200"/>
            <a:ext cx="9134729" cy="762000"/>
          </a:xfrm>
          <a:prstGeom prst="rect">
            <a:avLst/>
          </a:prstGeom>
          <a:solidFill>
            <a:srgbClr val="005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2" name="Title 1"/>
          <p:cNvSpPr>
            <a:spLocks noGrp="1"/>
          </p:cNvSpPr>
          <p:nvPr>
            <p:ph type="ctrTitle"/>
          </p:nvPr>
        </p:nvSpPr>
        <p:spPr>
          <a:xfrm>
            <a:off x="5257800" y="1066800"/>
            <a:ext cx="3666872" cy="1470025"/>
          </a:xfrm>
        </p:spPr>
        <p:txBody>
          <a:bodyPr>
            <a:normAutofit/>
          </a:bodyPr>
          <a:lstStyle>
            <a:lvl1pPr>
              <a:defRPr sz="3600" b="0">
                <a:solidFill>
                  <a:srgbClr val="0054A4"/>
                </a:solidFill>
                <a:latin typeface="Verdana"/>
                <a:ea typeface="Verdana" pitchFamily="34" charset="0"/>
                <a:cs typeface="Verdana"/>
              </a:defRPr>
            </a:lvl1pPr>
          </a:lstStyle>
          <a:p>
            <a:r>
              <a:rPr lang="en-US" smtClean="0"/>
              <a:t>Click to edit Master title style</a:t>
            </a:r>
            <a:endParaRPr lang="en-US" dirty="0"/>
          </a:p>
        </p:txBody>
      </p:sp>
      <p:sp>
        <p:nvSpPr>
          <p:cNvPr id="3" name="Subtitle 2"/>
          <p:cNvSpPr>
            <a:spLocks noGrp="1"/>
          </p:cNvSpPr>
          <p:nvPr>
            <p:ph type="subTitle" idx="1"/>
          </p:nvPr>
        </p:nvSpPr>
        <p:spPr>
          <a:xfrm>
            <a:off x="134470" y="3581400"/>
            <a:ext cx="8857129" cy="566366"/>
          </a:xfrm>
        </p:spPr>
        <p:txBody>
          <a:bodyPr>
            <a:noAutofit/>
          </a:bodyPr>
          <a:lstStyle>
            <a:lvl1pPr marL="0" indent="0" algn="ctr">
              <a:buNone/>
              <a:defRPr sz="2800" b="0" i="1">
                <a:solidFill>
                  <a:schemeClr val="bg1"/>
                </a:solidFill>
                <a:latin typeface="+mn-lt"/>
                <a:ea typeface="Verdana" pitchFamily="34" charset="0"/>
                <a:cs typeface="Century Gothic"/>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0" name="Picture 9" descr="ca_r_rgb_242448.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27900" y="6380900"/>
            <a:ext cx="1295400" cy="451700"/>
          </a:xfrm>
          <a:prstGeom prst="rect">
            <a:avLst/>
          </a:prstGeom>
        </p:spPr>
      </p:pic>
      <p:pic>
        <p:nvPicPr>
          <p:cNvPr id="11" name="Picture 10" descr="Rego University Brochure Logo 150 ppi.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438158" y="4924504"/>
            <a:ext cx="4256638" cy="1188720"/>
          </a:xfrm>
          <a:prstGeom prst="rect">
            <a:avLst/>
          </a:prstGeom>
        </p:spPr>
      </p:pic>
    </p:spTree>
    <p:extLst>
      <p:ext uri="{BB962C8B-B14F-4D97-AF65-F5344CB8AC3E}">
        <p14:creationId xmlns:p14="http://schemas.microsoft.com/office/powerpoint/2010/main" val="1553640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5" name="Group 4"/>
          <p:cNvGrpSpPr/>
          <p:nvPr userDrawn="1"/>
        </p:nvGrpSpPr>
        <p:grpSpPr>
          <a:xfrm>
            <a:off x="0" y="0"/>
            <a:ext cx="9144000" cy="6858000"/>
            <a:chOff x="0" y="0"/>
            <a:chExt cx="9144000" cy="6858000"/>
          </a:xfrm>
        </p:grpSpPr>
        <p:sp>
          <p:nvSpPr>
            <p:cNvPr id="8" name="Rectangle 7"/>
            <p:cNvSpPr/>
            <p:nvPr userDrawn="1"/>
          </p:nvSpPr>
          <p:spPr>
            <a:xfrm>
              <a:off x="0" y="0"/>
              <a:ext cx="9144000" cy="6858000"/>
            </a:xfrm>
            <a:prstGeom prst="rect">
              <a:avLst/>
            </a:prstGeom>
            <a:solidFill>
              <a:srgbClr val="005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p>
          </p:txBody>
        </p:sp>
        <p:sp>
          <p:nvSpPr>
            <p:cNvPr id="9" name="Rounded Rectangle 8"/>
            <p:cNvSpPr/>
            <p:nvPr userDrawn="1"/>
          </p:nvSpPr>
          <p:spPr>
            <a:xfrm>
              <a:off x="143435" y="152400"/>
              <a:ext cx="8848165" cy="6553200"/>
            </a:xfrm>
            <a:prstGeom prst="roundRect">
              <a:avLst>
                <a:gd name="adj" fmla="val 148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p>
          </p:txBody>
        </p:sp>
      </p:gr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51624" y="1023555"/>
            <a:ext cx="7201776" cy="5158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203476"/>
            <a:ext cx="8229600" cy="46940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Placeholder 1"/>
          <p:cNvSpPr>
            <a:spLocks noGrp="1"/>
          </p:cNvSpPr>
          <p:nvPr>
            <p:ph type="title"/>
          </p:nvPr>
        </p:nvSpPr>
        <p:spPr>
          <a:xfrm>
            <a:off x="457200" y="274638"/>
            <a:ext cx="8229600" cy="78974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2" name="TextBox 1"/>
          <p:cNvSpPr txBox="1"/>
          <p:nvPr userDrawn="1"/>
        </p:nvSpPr>
        <p:spPr>
          <a:xfrm>
            <a:off x="8067524" y="6295572"/>
            <a:ext cx="616857" cy="276999"/>
          </a:xfrm>
          <a:prstGeom prst="rect">
            <a:avLst/>
          </a:prstGeom>
          <a:noFill/>
        </p:spPr>
        <p:txBody>
          <a:bodyPr wrap="square" rtlCol="0">
            <a:spAutoFit/>
          </a:bodyPr>
          <a:lstStyle/>
          <a:p>
            <a:pPr algn="ctr"/>
            <a:fld id="{B448AA1E-D2AD-614E-BFB0-AF8B38EADD14}" type="slidenum">
              <a:rPr lang="en-US" sz="1200" smtClean="0">
                <a:solidFill>
                  <a:srgbClr val="0F4392"/>
                </a:solidFill>
              </a:rPr>
              <a:pPr algn="ctr"/>
              <a:t>‹#›</a:t>
            </a:fld>
            <a:r>
              <a:rPr lang="en-US" sz="1200" dirty="0" smtClean="0">
                <a:solidFill>
                  <a:srgbClr val="0F4392"/>
                </a:solidFill>
              </a:rPr>
              <a:t> </a:t>
            </a:r>
            <a:endParaRPr lang="en-US" sz="1200" dirty="0">
              <a:solidFill>
                <a:srgbClr val="0F4392"/>
              </a:solidFill>
            </a:endParaRPr>
          </a:p>
        </p:txBody>
      </p:sp>
      <p:pic>
        <p:nvPicPr>
          <p:cNvPr id="4" name="Picture 3" descr="rego_university_logo.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26852" y="5990789"/>
            <a:ext cx="1905019" cy="538168"/>
          </a:xfrm>
          <a:prstGeom prst="rect">
            <a:avLst/>
          </a:prstGeom>
        </p:spPr>
      </p:pic>
    </p:spTree>
    <p:extLst>
      <p:ext uri="{BB962C8B-B14F-4D97-AF65-F5344CB8AC3E}">
        <p14:creationId xmlns:p14="http://schemas.microsoft.com/office/powerpoint/2010/main" val="4178458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10" name="Group 9"/>
          <p:cNvGrpSpPr/>
          <p:nvPr userDrawn="1"/>
        </p:nvGrpSpPr>
        <p:grpSpPr>
          <a:xfrm>
            <a:off x="0" y="0"/>
            <a:ext cx="9144000" cy="6858000"/>
            <a:chOff x="0" y="0"/>
            <a:chExt cx="9144000" cy="6858000"/>
          </a:xfrm>
        </p:grpSpPr>
        <p:sp>
          <p:nvSpPr>
            <p:cNvPr id="8" name="Rectangle 7"/>
            <p:cNvSpPr/>
            <p:nvPr userDrawn="1"/>
          </p:nvSpPr>
          <p:spPr>
            <a:xfrm>
              <a:off x="0" y="0"/>
              <a:ext cx="9144000" cy="6858000"/>
            </a:xfrm>
            <a:prstGeom prst="rect">
              <a:avLst/>
            </a:prstGeom>
            <a:solidFill>
              <a:srgbClr val="005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ounded Rectangle 8"/>
            <p:cNvSpPr/>
            <p:nvPr userDrawn="1"/>
          </p:nvSpPr>
          <p:spPr>
            <a:xfrm>
              <a:off x="143435" y="152400"/>
              <a:ext cx="8848165" cy="6553200"/>
            </a:xfrm>
            <a:prstGeom prst="roundRect">
              <a:avLst>
                <a:gd name="adj" fmla="val 148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2"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51624" y="1023555"/>
            <a:ext cx="7201776" cy="5158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sz="half" idx="1"/>
          </p:nvPr>
        </p:nvSpPr>
        <p:spPr>
          <a:xfrm>
            <a:off x="457200" y="1197430"/>
            <a:ext cx="4038600" cy="4592455"/>
          </a:xfrm>
        </p:spPr>
        <p:txBody>
          <a:bodyPr/>
          <a:lstStyle>
            <a:lvl1pPr>
              <a:defRPr sz="2400">
                <a:solidFill>
                  <a:srgbClr val="0F4392"/>
                </a:solidFill>
              </a:defRPr>
            </a:lvl1pPr>
            <a:lvl2pPr>
              <a:defRPr sz="2000">
                <a:solidFill>
                  <a:srgbClr val="0F4392"/>
                </a:solidFill>
              </a:defRPr>
            </a:lvl2pPr>
            <a:lvl3pPr>
              <a:defRPr sz="1600">
                <a:solidFill>
                  <a:srgbClr val="0F4392"/>
                </a:solidFill>
              </a:defRPr>
            </a:lvl3pPr>
            <a:lvl4pPr>
              <a:defRPr sz="1400">
                <a:solidFill>
                  <a:srgbClr val="0F4392"/>
                </a:solidFill>
              </a:defRPr>
            </a:lvl4pPr>
            <a:lvl5pPr>
              <a:defRPr sz="1200">
                <a:solidFill>
                  <a:srgbClr val="0F4392"/>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197430"/>
            <a:ext cx="4038600" cy="4592455"/>
          </a:xfrm>
        </p:spPr>
        <p:txBody>
          <a:bodyPr/>
          <a:lstStyle>
            <a:lvl1pPr>
              <a:defRPr sz="2400">
                <a:solidFill>
                  <a:srgbClr val="0F4392"/>
                </a:solidFill>
              </a:defRPr>
            </a:lvl1pPr>
            <a:lvl2pPr>
              <a:defRPr sz="2000">
                <a:solidFill>
                  <a:srgbClr val="0F4392"/>
                </a:solidFill>
              </a:defRPr>
            </a:lvl2pPr>
            <a:lvl3pPr>
              <a:defRPr sz="1600">
                <a:solidFill>
                  <a:srgbClr val="0F4392"/>
                </a:solidFill>
              </a:defRPr>
            </a:lvl3pPr>
            <a:lvl4pPr>
              <a:defRPr sz="1400">
                <a:solidFill>
                  <a:srgbClr val="0F4392"/>
                </a:solidFill>
              </a:defRPr>
            </a:lvl4pPr>
            <a:lvl5pPr>
              <a:defRPr sz="1200">
                <a:solidFill>
                  <a:srgbClr val="0F4392"/>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Placeholder 1"/>
          <p:cNvSpPr>
            <a:spLocks noGrp="1"/>
          </p:cNvSpPr>
          <p:nvPr>
            <p:ph type="title"/>
          </p:nvPr>
        </p:nvSpPr>
        <p:spPr>
          <a:xfrm>
            <a:off x="457200" y="274638"/>
            <a:ext cx="8229600" cy="78974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7" name="TextBox 16"/>
          <p:cNvSpPr txBox="1"/>
          <p:nvPr userDrawn="1"/>
        </p:nvSpPr>
        <p:spPr>
          <a:xfrm>
            <a:off x="8067524" y="6295572"/>
            <a:ext cx="616857" cy="276999"/>
          </a:xfrm>
          <a:prstGeom prst="rect">
            <a:avLst/>
          </a:prstGeom>
          <a:noFill/>
        </p:spPr>
        <p:txBody>
          <a:bodyPr wrap="square" rtlCol="0">
            <a:spAutoFit/>
          </a:bodyPr>
          <a:lstStyle/>
          <a:p>
            <a:pPr algn="ctr"/>
            <a:fld id="{B448AA1E-D2AD-614E-BFB0-AF8B38EADD14}" type="slidenum">
              <a:rPr lang="en-US" sz="1200" smtClean="0">
                <a:solidFill>
                  <a:srgbClr val="0F4392"/>
                </a:solidFill>
              </a:rPr>
              <a:pPr algn="ctr"/>
              <a:t>‹#›</a:t>
            </a:fld>
            <a:r>
              <a:rPr lang="en-US" sz="1200" dirty="0" smtClean="0">
                <a:solidFill>
                  <a:srgbClr val="0F4392"/>
                </a:solidFill>
              </a:rPr>
              <a:t> </a:t>
            </a:r>
            <a:endParaRPr lang="en-US" sz="1200" dirty="0">
              <a:solidFill>
                <a:srgbClr val="0F4392"/>
              </a:solidFill>
            </a:endParaRPr>
          </a:p>
        </p:txBody>
      </p:sp>
      <p:pic>
        <p:nvPicPr>
          <p:cNvPr id="11" name="Picture 10" descr="rego_university_logo.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26852" y="5990789"/>
            <a:ext cx="1905019" cy="538168"/>
          </a:xfrm>
          <a:prstGeom prst="rect">
            <a:avLst/>
          </a:prstGeom>
        </p:spPr>
      </p:pic>
    </p:spTree>
    <p:extLst>
      <p:ext uri="{BB962C8B-B14F-4D97-AF65-F5344CB8AC3E}">
        <p14:creationId xmlns:p14="http://schemas.microsoft.com/office/powerpoint/2010/main" val="2078834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6" name="Group 5"/>
          <p:cNvGrpSpPr/>
          <p:nvPr userDrawn="1"/>
        </p:nvGrpSpPr>
        <p:grpSpPr>
          <a:xfrm>
            <a:off x="0" y="0"/>
            <a:ext cx="9144000" cy="6858000"/>
            <a:chOff x="0" y="0"/>
            <a:chExt cx="9144000" cy="6858000"/>
          </a:xfrm>
        </p:grpSpPr>
        <p:sp>
          <p:nvSpPr>
            <p:cNvPr id="7" name="Rectangle 6"/>
            <p:cNvSpPr/>
            <p:nvPr userDrawn="1"/>
          </p:nvSpPr>
          <p:spPr>
            <a:xfrm>
              <a:off x="0" y="0"/>
              <a:ext cx="9144000" cy="6858000"/>
            </a:xfrm>
            <a:prstGeom prst="rect">
              <a:avLst/>
            </a:prstGeom>
            <a:solidFill>
              <a:srgbClr val="005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p:cNvSpPr/>
            <p:nvPr userDrawn="1"/>
          </p:nvSpPr>
          <p:spPr>
            <a:xfrm>
              <a:off x="143435" y="152400"/>
              <a:ext cx="8848165" cy="6553200"/>
            </a:xfrm>
            <a:prstGeom prst="roundRect">
              <a:avLst>
                <a:gd name="adj" fmla="val 148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1"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51624" y="1023555"/>
            <a:ext cx="7201776" cy="5158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le Placeholder 1"/>
          <p:cNvSpPr>
            <a:spLocks noGrp="1"/>
          </p:cNvSpPr>
          <p:nvPr>
            <p:ph type="title"/>
          </p:nvPr>
        </p:nvSpPr>
        <p:spPr>
          <a:xfrm>
            <a:off x="457200" y="274638"/>
            <a:ext cx="8229600" cy="78974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5" name="TextBox 14"/>
          <p:cNvSpPr txBox="1"/>
          <p:nvPr userDrawn="1"/>
        </p:nvSpPr>
        <p:spPr>
          <a:xfrm>
            <a:off x="8067524" y="6295572"/>
            <a:ext cx="616857" cy="276999"/>
          </a:xfrm>
          <a:prstGeom prst="rect">
            <a:avLst/>
          </a:prstGeom>
          <a:noFill/>
        </p:spPr>
        <p:txBody>
          <a:bodyPr wrap="square" rtlCol="0">
            <a:spAutoFit/>
          </a:bodyPr>
          <a:lstStyle/>
          <a:p>
            <a:pPr algn="ctr"/>
            <a:fld id="{B448AA1E-D2AD-614E-BFB0-AF8B38EADD14}" type="slidenum">
              <a:rPr lang="en-US" sz="1200" smtClean="0">
                <a:solidFill>
                  <a:srgbClr val="0F4392"/>
                </a:solidFill>
              </a:rPr>
              <a:pPr algn="ctr"/>
              <a:t>‹#›</a:t>
            </a:fld>
            <a:r>
              <a:rPr lang="en-US" sz="1200" dirty="0" smtClean="0">
                <a:solidFill>
                  <a:srgbClr val="0F4392"/>
                </a:solidFill>
              </a:rPr>
              <a:t> </a:t>
            </a:r>
            <a:endParaRPr lang="en-US" sz="1200" dirty="0">
              <a:solidFill>
                <a:srgbClr val="0F4392"/>
              </a:solidFill>
            </a:endParaRPr>
          </a:p>
        </p:txBody>
      </p:sp>
      <p:pic>
        <p:nvPicPr>
          <p:cNvPr id="9" name="Picture 8" descr="rego_university_logo.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26852" y="5990789"/>
            <a:ext cx="1905019" cy="538168"/>
          </a:xfrm>
          <a:prstGeom prst="rect">
            <a:avLst/>
          </a:prstGeom>
        </p:spPr>
      </p:pic>
    </p:spTree>
    <p:extLst>
      <p:ext uri="{BB962C8B-B14F-4D97-AF65-F5344CB8AC3E}">
        <p14:creationId xmlns:p14="http://schemas.microsoft.com/office/powerpoint/2010/main" val="3647545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78974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3476"/>
            <a:ext cx="8229600" cy="49226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txBox="1">
            <a:spLocks/>
          </p:cNvSpPr>
          <p:nvPr/>
        </p:nvSpPr>
        <p:spPr>
          <a:xfrm>
            <a:off x="459620" y="6520143"/>
            <a:ext cx="8224761" cy="337858"/>
          </a:xfrm>
          <a:prstGeom prst="rect">
            <a:avLst/>
          </a:prstGeom>
        </p:spPr>
        <p:txBody>
          <a:bodyPr/>
          <a:lstStyle>
            <a:defPPr>
              <a:defRPr lang="en-US"/>
            </a:defPPr>
            <a:lvl1pPr marL="0" algn="l" defTabSz="914400" rtl="0" eaLnBrk="1" latinLnBrk="0" hangingPunct="1">
              <a:defRPr sz="1800" b="1" kern="1200">
                <a:solidFill>
                  <a:srgbClr val="0054A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auto" latinLnBrk="0" hangingPunct="1">
              <a:lnSpc>
                <a:spcPct val="100000"/>
              </a:lnSpc>
              <a:spcBef>
                <a:spcPts val="0"/>
              </a:spcBef>
              <a:spcAft>
                <a:spcPts val="0"/>
              </a:spcAft>
              <a:buClrTx/>
              <a:buSzTx/>
              <a:buFontTx/>
              <a:buNone/>
              <a:tabLst>
                <a:tab pos="4003675" algn="ctr"/>
                <a:tab pos="8043863" algn="r"/>
                <a:tab pos="8158163" algn="r"/>
              </a:tabLst>
              <a:defRPr/>
            </a:pPr>
            <a:r>
              <a:rPr lang="en-US" sz="1200" b="0" dirty="0" err="1" smtClean="0">
                <a:solidFill>
                  <a:srgbClr val="0F4392"/>
                </a:solidFill>
                <a:latin typeface="Verdana"/>
                <a:cs typeface="Verdana"/>
              </a:rPr>
              <a:t>www.regoconsulting.com</a:t>
            </a:r>
            <a:r>
              <a:rPr lang="en-US" sz="1200" b="0" dirty="0" smtClean="0">
                <a:solidFill>
                  <a:srgbClr val="0F4392"/>
                </a:solidFill>
                <a:latin typeface="Verdana"/>
                <a:cs typeface="Verdana"/>
              </a:rPr>
              <a:t>	Phone: 1-888-813</a:t>
            </a:r>
            <a:r>
              <a:rPr lang="en-US" sz="1200" b="0" smtClean="0">
                <a:solidFill>
                  <a:srgbClr val="0F4392"/>
                </a:solidFill>
                <a:latin typeface="Verdana"/>
                <a:cs typeface="Verdana"/>
              </a:rPr>
              <a:t>-0444</a:t>
            </a:r>
            <a:endParaRPr lang="en-US" sz="1200" b="0" dirty="0" smtClean="0">
              <a:solidFill>
                <a:srgbClr val="0F4392"/>
              </a:solidFill>
              <a:latin typeface="Verdana"/>
              <a:cs typeface="Verdana"/>
            </a:endParaRPr>
          </a:p>
          <a:p>
            <a:pPr algn="ctr"/>
            <a:endParaRPr lang="en-US" sz="1200" dirty="0">
              <a:latin typeface="Verdana"/>
              <a:cs typeface="Verdana"/>
            </a:endParaRPr>
          </a:p>
        </p:txBody>
      </p:sp>
    </p:spTree>
    <p:extLst>
      <p:ext uri="{BB962C8B-B14F-4D97-AF65-F5344CB8AC3E}">
        <p14:creationId xmlns:p14="http://schemas.microsoft.com/office/powerpoint/2010/main" val="614868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hf hdr="0" ftr="0" dt="0"/>
  <p:txStyles>
    <p:titleStyle>
      <a:lvl1pPr algn="l" defTabSz="914400" rtl="0" eaLnBrk="1" latinLnBrk="0" hangingPunct="1">
        <a:spcBef>
          <a:spcPct val="0"/>
        </a:spcBef>
        <a:buNone/>
        <a:defRPr sz="3600" kern="1200">
          <a:solidFill>
            <a:srgbClr val="0F4392"/>
          </a:solidFill>
          <a:latin typeface="Verdana"/>
          <a:ea typeface="Verdana" pitchFamily="34" charset="0"/>
          <a:cs typeface="Verdana"/>
        </a:defRPr>
      </a:lvl1pPr>
    </p:titleStyle>
    <p:bodyStyle>
      <a:lvl1pPr marL="342900" indent="-342900" algn="l" defTabSz="914400" rtl="0" eaLnBrk="1" latinLnBrk="0" hangingPunct="1">
        <a:spcBef>
          <a:spcPct val="20000"/>
        </a:spcBef>
        <a:buFont typeface="Lucida Grande"/>
        <a:buChar char="●"/>
        <a:defRPr sz="2400" kern="1200">
          <a:solidFill>
            <a:srgbClr val="0F4392"/>
          </a:solidFill>
          <a:latin typeface="+mn-lt"/>
          <a:ea typeface="Verdana" pitchFamily="34" charset="0"/>
          <a:cs typeface="Century Gothic"/>
        </a:defRPr>
      </a:lvl1pPr>
      <a:lvl2pPr marL="742950" indent="-285750" algn="l" defTabSz="914400" rtl="0" eaLnBrk="1" latinLnBrk="0" hangingPunct="1">
        <a:spcBef>
          <a:spcPct val="20000"/>
        </a:spcBef>
        <a:buSzPct val="100000"/>
        <a:buFont typeface="Lucida Grande"/>
        <a:buChar char="○"/>
        <a:defRPr sz="2000" kern="1200">
          <a:solidFill>
            <a:srgbClr val="0F4392"/>
          </a:solidFill>
          <a:latin typeface="+mn-lt"/>
          <a:ea typeface="Verdana" pitchFamily="34" charset="0"/>
          <a:cs typeface="Century Gothic"/>
        </a:defRPr>
      </a:lvl2pPr>
      <a:lvl3pPr marL="1143000" indent="-228600" algn="l" defTabSz="914400" rtl="0" eaLnBrk="1" latinLnBrk="0" hangingPunct="1">
        <a:spcBef>
          <a:spcPct val="20000"/>
        </a:spcBef>
        <a:buFont typeface="Arial" pitchFamily="34" charset="0"/>
        <a:buChar char="•"/>
        <a:defRPr sz="1800" kern="1200">
          <a:solidFill>
            <a:srgbClr val="0F4392"/>
          </a:solidFill>
          <a:latin typeface="+mn-lt"/>
          <a:ea typeface="Verdana" pitchFamily="34" charset="0"/>
          <a:cs typeface="Century Gothic"/>
        </a:defRPr>
      </a:lvl3pPr>
      <a:lvl4pPr marL="1600200" indent="-228600" algn="l" defTabSz="914400" rtl="0" eaLnBrk="1" latinLnBrk="0" hangingPunct="1">
        <a:spcBef>
          <a:spcPct val="20000"/>
        </a:spcBef>
        <a:buFont typeface="Wingdings" charset="2"/>
        <a:buChar char="§"/>
        <a:defRPr sz="1600" kern="1200">
          <a:solidFill>
            <a:srgbClr val="0F4392"/>
          </a:solidFill>
          <a:latin typeface="+mn-lt"/>
          <a:ea typeface="Verdana" pitchFamily="34" charset="0"/>
          <a:cs typeface="Century Gothic"/>
        </a:defRPr>
      </a:lvl4pPr>
      <a:lvl5pPr marL="2057400" indent="-228600" algn="l" defTabSz="914400" rtl="0" eaLnBrk="1" latinLnBrk="0" hangingPunct="1">
        <a:spcBef>
          <a:spcPct val="20000"/>
        </a:spcBef>
        <a:buFont typeface="Arial" pitchFamily="34" charset="0"/>
        <a:buChar char="»"/>
        <a:defRPr sz="1400" kern="1200">
          <a:solidFill>
            <a:srgbClr val="0F4392"/>
          </a:solidFill>
          <a:latin typeface="+mn-lt"/>
          <a:ea typeface="Verdana" pitchFamily="34" charset="0"/>
          <a:cs typeface="Century Gothic"/>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 Id="rId3" Type="http://schemas.openxmlformats.org/officeDocument/2006/relationships/image" Target="../media/image1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54.193.48.58:8081/niku/nu" TargetMode="External"/><Relationship Id="rId3"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jakarta.apache.org/commons/jelly/index.html"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image" Target="../media/image1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 Id="rId3" Type="http://schemas.openxmlformats.org/officeDocument/2006/relationships/image" Target="../media/image16.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8.emf"/><Relationship Id="rId4" Type="http://schemas.openxmlformats.org/officeDocument/2006/relationships/image" Target="../media/image19.emf"/><Relationship Id="rId5" Type="http://schemas.openxmlformats.org/officeDocument/2006/relationships/image" Target="../media/image20.emf"/><Relationship Id="rId6" Type="http://schemas.openxmlformats.org/officeDocument/2006/relationships/hyperlink" Target="mailto:info@regoconsulting.com" TargetMode="External"/><Relationship Id="rId7" Type="http://schemas.openxmlformats.org/officeDocument/2006/relationships/hyperlink" Target="http://www.regoconsulting.com" TargetMode="External"/><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The Power of GEL Scripting to Enhance Functionality</a:t>
            </a:r>
            <a:endParaRPr lang="en-US" dirty="0"/>
          </a:p>
        </p:txBody>
      </p:sp>
      <p:sp>
        <p:nvSpPr>
          <p:cNvPr id="6" name="Title 1"/>
          <p:cNvSpPr>
            <a:spLocks noGrp="1"/>
          </p:cNvSpPr>
          <p:nvPr>
            <p:ph type="ctrTitle"/>
          </p:nvPr>
        </p:nvSpPr>
        <p:spPr>
          <a:xfrm>
            <a:off x="5257800" y="1066800"/>
            <a:ext cx="3666872" cy="1470025"/>
          </a:xfrm>
        </p:spPr>
        <p:txBody>
          <a:bodyPr>
            <a:normAutofit/>
          </a:bodyPr>
          <a:lstStyle/>
          <a:p>
            <a:r>
              <a:rPr lang="en-US" dirty="0" smtClean="0"/>
              <a:t>Hidden Automation</a:t>
            </a:r>
            <a:endParaRPr lang="en-US" dirty="0"/>
          </a:p>
        </p:txBody>
      </p:sp>
    </p:spTree>
    <p:extLst>
      <p:ext uri="{BB962C8B-B14F-4D97-AF65-F5344CB8AC3E}">
        <p14:creationId xmlns:p14="http://schemas.microsoft.com/office/powerpoint/2010/main" val="3222531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smtClean="0"/>
              <a:t>&lt;core:if&gt; </a:t>
            </a:r>
          </a:p>
          <a:p>
            <a:pPr>
              <a:buNone/>
            </a:pPr>
            <a:r>
              <a:rPr lang="en-US" dirty="0" smtClean="0"/>
              <a:t>&lt;core:if test="${hasDocs}"&gt; </a:t>
            </a:r>
          </a:p>
          <a:p>
            <a:pPr>
              <a:buNone/>
            </a:pPr>
            <a:r>
              <a:rPr lang="en-US" dirty="0" smtClean="0"/>
              <a:t>	… </a:t>
            </a:r>
          </a:p>
          <a:p>
            <a:pPr>
              <a:buNone/>
            </a:pPr>
            <a:r>
              <a:rPr lang="en-US" dirty="0" smtClean="0"/>
              <a:t>&lt;/core:if&gt; </a:t>
            </a:r>
          </a:p>
          <a:p>
            <a:endParaRPr lang="en-US" dirty="0" smtClean="0"/>
          </a:p>
          <a:p>
            <a:r>
              <a:rPr lang="en-US" b="1" dirty="0" smtClean="0"/>
              <a:t>&lt;core:choose&gt; </a:t>
            </a:r>
          </a:p>
          <a:p>
            <a:pPr>
              <a:buNone/>
            </a:pPr>
            <a:r>
              <a:rPr lang="en-US" dirty="0" smtClean="0"/>
              <a:t>&lt;core:choose&gt; </a:t>
            </a:r>
          </a:p>
          <a:p>
            <a:pPr>
              <a:buNone/>
            </a:pPr>
            <a:r>
              <a:rPr lang="en-US" dirty="0" smtClean="0"/>
              <a:t>	&lt;core:when test="${row[6].equals(&amp;quot;&amp;quot;)}"&gt; </a:t>
            </a:r>
          </a:p>
          <a:p>
            <a:pPr>
              <a:buNone/>
            </a:pPr>
            <a:r>
              <a:rPr lang="en-US" dirty="0" smtClean="0"/>
              <a:t>		… </a:t>
            </a:r>
          </a:p>
          <a:p>
            <a:pPr>
              <a:buNone/>
            </a:pPr>
            <a:r>
              <a:rPr lang="en-US" dirty="0" smtClean="0"/>
              <a:t>	&lt;/core:when&gt; </a:t>
            </a:r>
          </a:p>
          <a:p>
            <a:pPr>
              <a:buNone/>
            </a:pPr>
            <a:r>
              <a:rPr lang="en-US" dirty="0" smtClean="0"/>
              <a:t>	&lt;core:otherwise&gt; </a:t>
            </a:r>
          </a:p>
          <a:p>
            <a:pPr>
              <a:buNone/>
            </a:pPr>
            <a:r>
              <a:rPr lang="en-US" dirty="0" smtClean="0"/>
              <a:t>		… </a:t>
            </a:r>
          </a:p>
          <a:p>
            <a:pPr>
              <a:buNone/>
            </a:pPr>
            <a:r>
              <a:rPr lang="en-US" dirty="0" smtClean="0"/>
              <a:t>	&lt;/core:otherwise&gt; </a:t>
            </a:r>
          </a:p>
          <a:p>
            <a:pPr>
              <a:buNone/>
            </a:pPr>
            <a:r>
              <a:rPr lang="en-US" dirty="0" smtClean="0"/>
              <a:t>&lt;/core:choose&gt; </a:t>
            </a:r>
          </a:p>
        </p:txBody>
      </p:sp>
      <p:sp>
        <p:nvSpPr>
          <p:cNvPr id="3" name="Title 2"/>
          <p:cNvSpPr>
            <a:spLocks noGrp="1"/>
          </p:cNvSpPr>
          <p:nvPr>
            <p:ph type="title"/>
          </p:nvPr>
        </p:nvSpPr>
        <p:spPr/>
        <p:txBody>
          <a:bodyPr/>
          <a:lstStyle/>
          <a:p>
            <a:r>
              <a:rPr lang="en-US" dirty="0" smtClean="0"/>
              <a:t>Conditionals / Loops</a:t>
            </a:r>
          </a:p>
        </p:txBody>
      </p:sp>
    </p:spTree>
    <p:extLst>
      <p:ext uri="{BB962C8B-B14F-4D97-AF65-F5344CB8AC3E}">
        <p14:creationId xmlns:p14="http://schemas.microsoft.com/office/powerpoint/2010/main" val="4095252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smtClean="0"/>
              <a:t>&lt;core:forEach&gt; </a:t>
            </a:r>
          </a:p>
          <a:p>
            <a:pPr>
              <a:buNone/>
            </a:pPr>
            <a:r>
              <a:rPr lang="en-US" dirty="0" smtClean="0"/>
              <a:t>&lt;core:forEach trim="true" items="${queryResult.rows}" var="row"&gt; </a:t>
            </a:r>
          </a:p>
          <a:p>
            <a:pPr>
              <a:buNone/>
            </a:pPr>
            <a:r>
              <a:rPr lang="en-US" dirty="0" smtClean="0"/>
              <a:t>	… </a:t>
            </a:r>
          </a:p>
          <a:p>
            <a:pPr>
              <a:buNone/>
            </a:pPr>
            <a:r>
              <a:rPr lang="en-US" dirty="0" smtClean="0"/>
              <a:t>&lt;/core:forEach&gt; </a:t>
            </a:r>
          </a:p>
          <a:p>
            <a:pPr>
              <a:buNone/>
            </a:pPr>
            <a:endParaRPr lang="en-US" dirty="0" smtClean="0"/>
          </a:p>
          <a:p>
            <a:r>
              <a:rPr lang="en-US" b="1" dirty="0" smtClean="0"/>
              <a:t>&lt;gel:forEach&gt; </a:t>
            </a:r>
          </a:p>
          <a:p>
            <a:pPr>
              <a:buNone/>
            </a:pPr>
            <a:r>
              <a:rPr lang="en-US" dirty="0" smtClean="0"/>
              <a:t>&lt;gel:forEach select="$projectsXML/NikuDataBus/Projects/Project" var="currentPrj"&gt; </a:t>
            </a:r>
          </a:p>
          <a:p>
            <a:pPr>
              <a:buNone/>
            </a:pPr>
            <a:r>
              <a:rPr lang="en-US" dirty="0" smtClean="0"/>
              <a:t>	… </a:t>
            </a:r>
          </a:p>
          <a:p>
            <a:pPr>
              <a:buNone/>
            </a:pPr>
            <a:r>
              <a:rPr lang="en-US" dirty="0" smtClean="0"/>
              <a:t>&lt;/gel:forEach&gt; </a:t>
            </a:r>
          </a:p>
          <a:p>
            <a:pPr>
              <a:buNone/>
            </a:pPr>
            <a:endParaRPr lang="en-US" dirty="0" smtClean="0"/>
          </a:p>
          <a:p>
            <a:r>
              <a:rPr lang="en-US" dirty="0" smtClean="0"/>
              <a:t>Note that there are two separate forEach loop types. The core version performs basic FOR looping. If you need to retrieve values from an XML document to use in the loop condition (that is, need to use a SELECT clause), then you need the GEL implementation. </a:t>
            </a:r>
          </a:p>
          <a:p>
            <a:endParaRPr lang="en-US" dirty="0"/>
          </a:p>
        </p:txBody>
      </p:sp>
      <p:sp>
        <p:nvSpPr>
          <p:cNvPr id="3" name="Title 2"/>
          <p:cNvSpPr>
            <a:spLocks noGrp="1"/>
          </p:cNvSpPr>
          <p:nvPr>
            <p:ph type="title"/>
          </p:nvPr>
        </p:nvSpPr>
        <p:spPr/>
        <p:txBody>
          <a:bodyPr/>
          <a:lstStyle/>
          <a:p>
            <a:r>
              <a:rPr lang="en-US" dirty="0" smtClean="0"/>
              <a:t>Conditionals / Loops cont.</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03477"/>
            <a:ext cx="8229600" cy="2924386"/>
          </a:xfrm>
        </p:spPr>
        <p:txBody>
          <a:bodyPr>
            <a:normAutofit fontScale="85000" lnSpcReduction="10000"/>
          </a:bodyPr>
          <a:lstStyle/>
          <a:p>
            <a:r>
              <a:rPr lang="en-US" b="1" dirty="0" smtClean="0"/>
              <a:t>&lt;gel:parameter&gt; </a:t>
            </a:r>
          </a:p>
          <a:p>
            <a:pPr marL="0">
              <a:buNone/>
            </a:pPr>
            <a:r>
              <a:rPr lang="en-US" dirty="0" smtClean="0"/>
              <a:t>This tag allows values to be passed into a GEL script from a CA Clarity PPM process. Inside the GEL script, you can refer to the parameter as you would any other variable (that is, using the ${variablename} syntax). The optional attribute secure="true" causes CA Clarity PPM to hide the actual value in the user interface with asterisks (*). </a:t>
            </a:r>
          </a:p>
          <a:p>
            <a:pPr>
              <a:buNone/>
            </a:pPr>
            <a:endParaRPr lang="en-US" dirty="0" smtClean="0"/>
          </a:p>
          <a:p>
            <a:pPr>
              <a:buNone/>
            </a:pPr>
            <a:r>
              <a:rPr lang="en-US" dirty="0" smtClean="0"/>
              <a:t>&lt;gel:parameter var="XOGUsername" default="admin"/&gt; </a:t>
            </a:r>
          </a:p>
          <a:p>
            <a:pPr>
              <a:buNone/>
            </a:pPr>
            <a:r>
              <a:rPr lang="en-US" dirty="0" smtClean="0"/>
              <a:t>&lt;gel:parameter var="XOGPassword" default="password" secure="true"/&gt; </a:t>
            </a:r>
          </a:p>
          <a:p>
            <a:endParaRPr lang="en-US" b="1" dirty="0" smtClean="0"/>
          </a:p>
        </p:txBody>
      </p:sp>
      <p:sp>
        <p:nvSpPr>
          <p:cNvPr id="3" name="Title 2"/>
          <p:cNvSpPr>
            <a:spLocks noGrp="1"/>
          </p:cNvSpPr>
          <p:nvPr>
            <p:ph type="title"/>
          </p:nvPr>
        </p:nvSpPr>
        <p:spPr/>
        <p:txBody>
          <a:bodyPr>
            <a:normAutofit/>
          </a:bodyPr>
          <a:lstStyle/>
          <a:p>
            <a:r>
              <a:rPr lang="en-US" dirty="0" smtClean="0"/>
              <a:t>Variables</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2101445" y="4129904"/>
            <a:ext cx="4810125" cy="1628775"/>
          </a:xfrm>
          <a:prstGeom prst="rect">
            <a:avLst/>
          </a:prstGeom>
          <a:noFill/>
          <a:ln w="12700">
            <a:solidFill>
              <a:schemeClr val="tx1"/>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b="1" dirty="0" smtClean="0"/>
              <a:t>&lt;core:set&gt; </a:t>
            </a:r>
          </a:p>
          <a:p>
            <a:pPr>
              <a:buNone/>
            </a:pPr>
            <a:r>
              <a:rPr lang="en-US" dirty="0" smtClean="0"/>
              <a:t>This tag is used to set basic variables; that is, ones that do not need to be extracted from an XML document. Refer to the variable using the ${variablename} syntax. </a:t>
            </a:r>
          </a:p>
          <a:p>
            <a:pPr>
              <a:buNone/>
            </a:pPr>
            <a:r>
              <a:rPr lang="en-US" dirty="0" smtClean="0"/>
              <a:t>&lt;core:set value="1" var="yes"/&gt; </a:t>
            </a:r>
          </a:p>
          <a:p>
            <a:pPr>
              <a:buNone/>
            </a:pPr>
            <a:r>
              <a:rPr lang="en-US" dirty="0" smtClean="0"/>
              <a:t>&lt;gel:out&gt;${yes}&lt;/gel:out&gt; </a:t>
            </a:r>
          </a:p>
          <a:p>
            <a:pPr>
              <a:buNone/>
            </a:pPr>
            <a:endParaRPr lang="en-US" dirty="0" smtClean="0"/>
          </a:p>
          <a:p>
            <a:pPr>
              <a:buNone/>
            </a:pPr>
            <a:r>
              <a:rPr lang="en-US" dirty="0" smtClean="0"/>
              <a:t>You can do some basic math on the variable: </a:t>
            </a:r>
          </a:p>
          <a:p>
            <a:pPr>
              <a:buNone/>
            </a:pPr>
            <a:r>
              <a:rPr lang="en-US" dirty="0" smtClean="0"/>
              <a:t>&lt;gel:out&gt;${yes+2}&lt;/gel:out&gt; </a:t>
            </a:r>
          </a:p>
          <a:p>
            <a:endParaRPr lang="en-US" b="1" dirty="0" smtClean="0"/>
          </a:p>
          <a:p>
            <a:r>
              <a:rPr lang="en-US" b="1" dirty="0" smtClean="0"/>
              <a:t>&lt;gel:set&gt; </a:t>
            </a:r>
          </a:p>
          <a:p>
            <a:pPr marL="0">
              <a:buNone/>
            </a:pPr>
            <a:r>
              <a:rPr lang="en-US" dirty="0" smtClean="0"/>
              <a:t>Use this tag when it is necessary to extract the value of the variable from an XML document. This tag differs from the &lt;core:set&gt; tag in that it takes a select attribute which in turn requires an XPath statement. If you are unfamiliar with XPath, think of it as a hierarchy mapping of the XML document. In the example below, the select statement points the way to the Statistics node of a XOG output file. </a:t>
            </a:r>
          </a:p>
          <a:p>
            <a:pPr marL="0">
              <a:buNone/>
            </a:pPr>
            <a:endParaRPr lang="en-US" dirty="0" smtClean="0"/>
          </a:p>
          <a:p>
            <a:pPr>
              <a:buNone/>
            </a:pPr>
            <a:r>
              <a:rPr lang="en-US" dirty="0" smtClean="0"/>
              <a:t>&lt;gel:set asString="true" select="$result//XOGOutput/Statistics" var="xogStats"/&gt;</a:t>
            </a:r>
          </a:p>
        </p:txBody>
      </p:sp>
      <p:sp>
        <p:nvSpPr>
          <p:cNvPr id="3" name="Title 2"/>
          <p:cNvSpPr>
            <a:spLocks noGrp="1"/>
          </p:cNvSpPr>
          <p:nvPr>
            <p:ph type="title"/>
          </p:nvPr>
        </p:nvSpPr>
        <p:spPr/>
        <p:txBody>
          <a:bodyPr/>
          <a:lstStyle/>
          <a:p>
            <a:r>
              <a:rPr lang="en-US" dirty="0" smtClean="0"/>
              <a:t>Variables cont.</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b="1" dirty="0" smtClean="0"/>
              <a:t>&lt;gel:persist&gt; </a:t>
            </a:r>
          </a:p>
          <a:p>
            <a:pPr>
              <a:buNone/>
            </a:pPr>
            <a:r>
              <a:rPr lang="en-US" dirty="0" smtClean="0"/>
              <a:t>This tag allows you to set variables with a scope that extends beyond the current script.</a:t>
            </a:r>
          </a:p>
          <a:p>
            <a:pPr>
              <a:buNone/>
            </a:pPr>
            <a:endParaRPr lang="en-US" b="1" dirty="0" smtClean="0"/>
          </a:p>
          <a:p>
            <a:r>
              <a:rPr lang="en-US" b="1" dirty="0" smtClean="0"/>
              <a:t>&lt;gel:parse&gt; </a:t>
            </a:r>
          </a:p>
          <a:p>
            <a:pPr marL="0">
              <a:buNone/>
            </a:pPr>
            <a:r>
              <a:rPr lang="en-US" dirty="0" smtClean="0"/>
              <a:t>The &lt;gel:parse&gt; tag is used to create an XML document in memory. This is how you will build XOG requests. The tag can be used to generate an entire XML document, or specific nodes that can later be attached into an existing XML document. </a:t>
            </a:r>
          </a:p>
          <a:p>
            <a:pPr marL="0">
              <a:buNone/>
            </a:pPr>
            <a:endParaRPr lang="en-US" sz="1400" dirty="0" smtClean="0"/>
          </a:p>
          <a:p>
            <a:pPr marL="0">
              <a:buNone/>
            </a:pPr>
            <a:r>
              <a:rPr lang="en-US" dirty="0" smtClean="0"/>
              <a:t>&lt;gel:parse var="loadContent"&gt; </a:t>
            </a:r>
          </a:p>
          <a:p>
            <a:pPr marL="0">
              <a:buNone/>
            </a:pPr>
            <a:r>
              <a:rPr lang="en-US" dirty="0" smtClean="0"/>
              <a:t>  &lt;NikuDataBus xmlns:xsi=http://www.w3.org/2001/XMLSchema-instance </a:t>
            </a:r>
          </a:p>
          <a:p>
            <a:pPr marL="0">
              <a:buNone/>
            </a:pPr>
            <a:r>
              <a:rPr lang="en-US" dirty="0" smtClean="0"/>
              <a:t>xsi:noNamespaceSchemaLocation="../xsd/nikuxog_resource.xsd"&gt; </a:t>
            </a:r>
          </a:p>
          <a:p>
            <a:pPr marL="0">
              <a:buNone/>
            </a:pPr>
            <a:r>
              <a:rPr lang="en-US" dirty="0" smtClean="0"/>
              <a:t>  &lt;Header version="12.0.0.5028" action="write" objectType="resource“ externalSource=“PS"/&gt; </a:t>
            </a:r>
          </a:p>
          <a:p>
            <a:pPr marL="0">
              <a:buNone/>
            </a:pPr>
            <a:r>
              <a:rPr lang="en-US" dirty="0" smtClean="0"/>
              <a:t>    &lt;Resources&gt; </a:t>
            </a:r>
          </a:p>
          <a:p>
            <a:pPr marL="0">
              <a:buNone/>
            </a:pPr>
            <a:r>
              <a:rPr lang="en-US" dirty="0" smtClean="0"/>
              <a:t>      &lt;Resource resourceId="abc" isActive="true"&gt; </a:t>
            </a:r>
          </a:p>
          <a:p>
            <a:pPr marL="0">
              <a:buNone/>
            </a:pPr>
            <a:r>
              <a:rPr lang="en-US" dirty="0" smtClean="0"/>
              <a:t>        &lt;PersonalInformation lastName="doe" firstName="john" emailAddress="jdoe@ca.com"/&gt; </a:t>
            </a:r>
          </a:p>
          <a:p>
            <a:pPr marL="0">
              <a:buNone/>
            </a:pPr>
            <a:r>
              <a:rPr lang="en-US" dirty="0" smtClean="0"/>
              <a:t>      &lt;/Resource&gt; </a:t>
            </a:r>
          </a:p>
          <a:p>
            <a:pPr marL="0">
              <a:buNone/>
            </a:pPr>
            <a:r>
              <a:rPr lang="en-US" dirty="0" smtClean="0"/>
              <a:t>    &lt;/Resources&gt; </a:t>
            </a:r>
          </a:p>
          <a:p>
            <a:pPr marL="0">
              <a:buNone/>
            </a:pPr>
            <a:r>
              <a:rPr lang="en-US" dirty="0" smtClean="0"/>
              <a:t>  &lt;/NikuDataBus&gt; </a:t>
            </a:r>
          </a:p>
          <a:p>
            <a:pPr marL="0">
              <a:buNone/>
            </a:pPr>
            <a:r>
              <a:rPr lang="en-US" dirty="0" smtClean="0"/>
              <a:t>&lt;/gel:parse&gt; </a:t>
            </a:r>
          </a:p>
        </p:txBody>
      </p:sp>
      <p:sp>
        <p:nvSpPr>
          <p:cNvPr id="3" name="Title 2"/>
          <p:cNvSpPr>
            <a:spLocks noGrp="1"/>
          </p:cNvSpPr>
          <p:nvPr>
            <p:ph type="title"/>
          </p:nvPr>
        </p:nvSpPr>
        <p:spPr/>
        <p:txBody>
          <a:bodyPr/>
          <a:lstStyle/>
          <a:p>
            <a:r>
              <a:rPr lang="en-US" dirty="0" smtClean="0"/>
              <a:t>Variables cont.</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a:buNone/>
            </a:pPr>
            <a:r>
              <a:rPr lang="en-US" dirty="0" smtClean="0"/>
              <a:t>Custom Action GEL scripts associated with processes have the following parameters available to them: </a:t>
            </a:r>
          </a:p>
          <a:p>
            <a:pPr marL="0">
              <a:buNone/>
            </a:pPr>
            <a:endParaRPr lang="en-US" sz="1200" dirty="0" smtClean="0"/>
          </a:p>
          <a:p>
            <a:r>
              <a:rPr lang="en-US" b="1" dirty="0" smtClean="0"/>
              <a:t>Object instance ID </a:t>
            </a:r>
          </a:p>
          <a:p>
            <a:pPr marL="0">
              <a:buNone/>
            </a:pPr>
            <a:r>
              <a:rPr lang="en-US" dirty="0" smtClean="0"/>
              <a:t>If no object is associated with the process, the ID is -1. Otherwise the ${gel_objectInstanceId} parameter contains the object instance ID. </a:t>
            </a:r>
          </a:p>
          <a:p>
            <a:r>
              <a:rPr lang="en-US" b="1" dirty="0" smtClean="0"/>
              <a:t>Process ID </a:t>
            </a:r>
          </a:p>
          <a:p>
            <a:pPr marL="0">
              <a:buNone/>
            </a:pPr>
            <a:r>
              <a:rPr lang="en-US" dirty="0" smtClean="0"/>
              <a:t>${gel_processId} is the process identifier; all instances of this process share this identifier. </a:t>
            </a:r>
          </a:p>
          <a:p>
            <a:r>
              <a:rPr lang="en-US" b="1" dirty="0" smtClean="0"/>
              <a:t>Process instance ID </a:t>
            </a:r>
          </a:p>
          <a:p>
            <a:pPr marL="0">
              <a:buNone/>
            </a:pPr>
            <a:r>
              <a:rPr lang="en-US" dirty="0" smtClean="0"/>
              <a:t>${gel_processInstanceId} is the process instance identifier; all instances have a unique value. </a:t>
            </a:r>
          </a:p>
          <a:p>
            <a:pPr marL="0">
              <a:buNone/>
            </a:pPr>
            <a:endParaRPr lang="en-US" sz="1100" dirty="0" smtClean="0"/>
          </a:p>
          <a:p>
            <a:r>
              <a:rPr lang="en-US" dirty="0" smtClean="0"/>
              <a:t>All built-in parameters have a "gel_" prefix and are of data type - numeric. </a:t>
            </a:r>
            <a:endParaRPr lang="en-US" dirty="0"/>
          </a:p>
        </p:txBody>
      </p:sp>
      <p:sp>
        <p:nvSpPr>
          <p:cNvPr id="3" name="Title 2"/>
          <p:cNvSpPr>
            <a:spLocks noGrp="1"/>
          </p:cNvSpPr>
          <p:nvPr>
            <p:ph type="title"/>
          </p:nvPr>
        </p:nvSpPr>
        <p:spPr/>
        <p:txBody>
          <a:bodyPr/>
          <a:lstStyle/>
          <a:p>
            <a:r>
              <a:rPr lang="en-US" dirty="0" smtClean="0"/>
              <a:t>Built-in Parameters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a:buNone/>
            </a:pPr>
            <a:r>
              <a:rPr lang="en-US" dirty="0" smtClean="0"/>
              <a:t>Information contained within GEL tags is case sensitive. For example, if you declare a variable as follows:</a:t>
            </a:r>
          </a:p>
          <a:p>
            <a:pPr marL="0">
              <a:buNone/>
            </a:pPr>
            <a:endParaRPr lang="en-US" i="1" dirty="0" smtClean="0"/>
          </a:p>
          <a:p>
            <a:pPr marL="0">
              <a:buNone/>
            </a:pPr>
            <a:r>
              <a:rPr lang="en-US" dirty="0" smtClean="0"/>
              <a:t>&lt;core:set var="</a:t>
            </a:r>
            <a:r>
              <a:rPr lang="en-US" smtClean="0"/>
              <a:t>v_ProjectID</a:t>
            </a:r>
            <a:r>
              <a:rPr lang="en-US" dirty="0" smtClean="0"/>
              <a:t>"&gt;PRJ-123456&lt;/core:set&gt;</a:t>
            </a:r>
          </a:p>
          <a:p>
            <a:pPr marL="0">
              <a:buNone/>
            </a:pPr>
            <a:endParaRPr lang="en-US" dirty="0" smtClean="0"/>
          </a:p>
          <a:p>
            <a:pPr marL="0">
              <a:buNone/>
            </a:pPr>
            <a:r>
              <a:rPr lang="en-US" dirty="0" smtClean="0"/>
              <a:t>Then reference the variable as follows:</a:t>
            </a:r>
          </a:p>
          <a:p>
            <a:pPr marL="0">
              <a:buNone/>
            </a:pPr>
            <a:endParaRPr lang="en-US" i="1" dirty="0" smtClean="0"/>
          </a:p>
          <a:p>
            <a:pPr marL="0">
              <a:buNone/>
            </a:pPr>
            <a:r>
              <a:rPr lang="en-US" dirty="0" smtClean="0"/>
              <a:t>&lt;gel:out&gt;${v_projectid}&lt;/gel:out&gt;</a:t>
            </a:r>
          </a:p>
          <a:p>
            <a:pPr marL="0">
              <a:buNone/>
            </a:pPr>
            <a:endParaRPr lang="en-US" dirty="0" smtClean="0"/>
          </a:p>
          <a:p>
            <a:pPr marL="0">
              <a:buNone/>
            </a:pPr>
            <a:r>
              <a:rPr lang="en-US" dirty="0" smtClean="0"/>
              <a:t>This will not output PRJ-123456.  However, this will not cause an actual error to occur, so you can’t “catch” this error.</a:t>
            </a:r>
            <a:endParaRPr lang="en-US" dirty="0"/>
          </a:p>
        </p:txBody>
      </p:sp>
      <p:sp>
        <p:nvSpPr>
          <p:cNvPr id="3" name="Title 2"/>
          <p:cNvSpPr>
            <a:spLocks noGrp="1"/>
          </p:cNvSpPr>
          <p:nvPr>
            <p:ph type="title"/>
          </p:nvPr>
        </p:nvSpPr>
        <p:spPr/>
        <p:txBody>
          <a:bodyPr/>
          <a:lstStyle/>
          <a:p>
            <a:r>
              <a:rPr lang="en-US" dirty="0" smtClean="0"/>
              <a:t>Case Sensitive Issues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Datasources</a:t>
            </a:r>
          </a:p>
          <a:p>
            <a:r>
              <a:rPr lang="en-US" dirty="0" smtClean="0"/>
              <a:t>SQL Queries</a:t>
            </a:r>
          </a:p>
          <a:p>
            <a:r>
              <a:rPr lang="en-US" dirty="0" smtClean="0"/>
              <a:t>SQL Updates</a:t>
            </a:r>
          </a:p>
          <a:p>
            <a:r>
              <a:rPr lang="en-US" dirty="0" smtClean="0"/>
              <a:t>SQL Bind Variables / Parameters</a:t>
            </a:r>
          </a:p>
          <a:p>
            <a:r>
              <a:rPr lang="en-US" dirty="0" smtClean="0"/>
              <a:t>Transactions</a:t>
            </a:r>
            <a:endParaRPr lang="en-US" dirty="0"/>
          </a:p>
        </p:txBody>
      </p:sp>
      <p:sp>
        <p:nvSpPr>
          <p:cNvPr id="3" name="Title 2"/>
          <p:cNvSpPr>
            <a:spLocks noGrp="1"/>
          </p:cNvSpPr>
          <p:nvPr>
            <p:ph type="title"/>
          </p:nvPr>
        </p:nvSpPr>
        <p:spPr/>
        <p:txBody>
          <a:bodyPr/>
          <a:lstStyle/>
          <a:p>
            <a:r>
              <a:rPr lang="en-US" dirty="0" smtClean="0"/>
              <a:t>Database Operations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a:buNone/>
            </a:pPr>
            <a:r>
              <a:rPr lang="en-US" dirty="0" smtClean="0"/>
              <a:t>There are a couple of methods you can use within GEL to connect to your Clarity database.  The recommended method is to use:</a:t>
            </a:r>
          </a:p>
          <a:p>
            <a:pPr marL="0">
              <a:buNone/>
            </a:pPr>
            <a:r>
              <a:rPr lang="en-US" b="1" dirty="0" smtClean="0"/>
              <a:t>&lt;gel:setDataSource/&gt;</a:t>
            </a:r>
          </a:p>
          <a:p>
            <a:pPr marL="0">
              <a:buNone/>
            </a:pPr>
            <a:endParaRPr lang="en-US" dirty="0" smtClean="0"/>
          </a:p>
          <a:p>
            <a:pPr marL="0">
              <a:buNone/>
            </a:pPr>
            <a:r>
              <a:rPr lang="en-US" dirty="0" smtClean="0"/>
              <a:t>The tag takes the database id attribute as follows:</a:t>
            </a:r>
          </a:p>
          <a:p>
            <a:pPr marL="0">
              <a:buNone/>
            </a:pPr>
            <a:r>
              <a:rPr lang="en-US" b="1" dirty="0" smtClean="0"/>
              <a:t>&lt;gel:setDataSource dbId="Niku" [var="clarityDS"]/&gt;</a:t>
            </a:r>
          </a:p>
          <a:p>
            <a:pPr marL="0">
              <a:buNone/>
            </a:pPr>
            <a:endParaRPr lang="en-US" dirty="0" smtClean="0"/>
          </a:p>
          <a:p>
            <a:pPr marL="0">
              <a:buNone/>
            </a:pPr>
            <a:r>
              <a:rPr lang="en-US" dirty="0" smtClean="0"/>
              <a:t>The above tag takes the connection properties (including password) from Clarity’s properties (set in the CSA).  Niku, in the above example, is the ID of the default internal Clarity database.  If you create additional external database definitions, you can reference them in the same manner.  For example, if you added a second database connection definition called “ORA-FIN” you could reference it as follows:</a:t>
            </a:r>
          </a:p>
          <a:p>
            <a:pPr marL="0">
              <a:buNone/>
            </a:pPr>
            <a:r>
              <a:rPr lang="en-US" b="1" dirty="0" smtClean="0"/>
              <a:t>&lt;gel:setDataSource dbId="ORA-FIN"/&gt;</a:t>
            </a:r>
          </a:p>
        </p:txBody>
      </p:sp>
      <p:sp>
        <p:nvSpPr>
          <p:cNvPr id="3" name="Title 2"/>
          <p:cNvSpPr>
            <a:spLocks noGrp="1"/>
          </p:cNvSpPr>
          <p:nvPr>
            <p:ph type="title"/>
          </p:nvPr>
        </p:nvSpPr>
        <p:spPr/>
        <p:txBody>
          <a:bodyPr/>
          <a:lstStyle/>
          <a:p>
            <a:r>
              <a:rPr lang="en-US" dirty="0" smtClean="0"/>
              <a:t>Datasources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a:buNone/>
            </a:pPr>
            <a:r>
              <a:rPr lang="en-US" dirty="0" smtClean="0"/>
              <a:t>Note that the var attribute is optional. If you do not specify a variable, the tag uses the default, and all subsequent SQL calls will use the same default. For example, you can do:</a:t>
            </a:r>
          </a:p>
          <a:p>
            <a:pPr marL="0">
              <a:buNone/>
            </a:pPr>
            <a:endParaRPr lang="en-US" dirty="0" smtClean="0"/>
          </a:p>
          <a:p>
            <a:pPr marL="0">
              <a:buNone/>
            </a:pPr>
            <a:r>
              <a:rPr lang="en-US" dirty="0" smtClean="0"/>
              <a:t>&lt;</a:t>
            </a:r>
            <a:r>
              <a:rPr lang="en-US" b="1" dirty="0" smtClean="0"/>
              <a:t>gel:setDataSource</a:t>
            </a:r>
            <a:r>
              <a:rPr lang="en-US" dirty="0" smtClean="0"/>
              <a:t> dbId="Niku"/&gt;</a:t>
            </a:r>
          </a:p>
          <a:p>
            <a:pPr marL="0">
              <a:buNone/>
            </a:pPr>
            <a:r>
              <a:rPr lang="en-US" dirty="0" smtClean="0"/>
              <a:t>&lt;sql:query var="result"&gt;</a:t>
            </a:r>
          </a:p>
          <a:p>
            <a:pPr marL="0">
              <a:buNone/>
            </a:pPr>
            <a:r>
              <a:rPr lang="en-US" dirty="0" smtClean="0"/>
              <a:t>	SELECT 1 from dual</a:t>
            </a:r>
          </a:p>
          <a:p>
            <a:pPr marL="0">
              <a:buNone/>
            </a:pPr>
            <a:r>
              <a:rPr lang="en-US" dirty="0" smtClean="0"/>
              <a:t>&lt;/sql:query&gt;</a:t>
            </a:r>
          </a:p>
          <a:p>
            <a:pPr marL="0">
              <a:buNone/>
            </a:pPr>
            <a:endParaRPr lang="en-US" dirty="0" smtClean="0"/>
          </a:p>
          <a:p>
            <a:pPr marL="0">
              <a:buNone/>
            </a:pPr>
            <a:r>
              <a:rPr lang="en-US" dirty="0" smtClean="0"/>
              <a:t>OR</a:t>
            </a:r>
          </a:p>
          <a:p>
            <a:pPr marL="0">
              <a:buNone/>
            </a:pPr>
            <a:endParaRPr lang="en-US" dirty="0" smtClean="0"/>
          </a:p>
          <a:p>
            <a:pPr marL="0">
              <a:buNone/>
            </a:pPr>
            <a:r>
              <a:rPr lang="en-US" dirty="0" smtClean="0"/>
              <a:t>&lt;</a:t>
            </a:r>
            <a:r>
              <a:rPr lang="en-US" b="1" dirty="0" smtClean="0"/>
              <a:t>gel:setDataSource</a:t>
            </a:r>
            <a:r>
              <a:rPr lang="en-US" dirty="0" smtClean="0"/>
              <a:t> dbId="Niku" var="clarityDS"/&gt;</a:t>
            </a:r>
          </a:p>
          <a:p>
            <a:pPr marL="0">
              <a:buNone/>
            </a:pPr>
            <a:r>
              <a:rPr lang="en-US" dirty="0" smtClean="0"/>
              <a:t>&lt;sql:query </a:t>
            </a:r>
            <a:r>
              <a:rPr lang="en-US" smtClean="0"/>
              <a:t>dataSource</a:t>
            </a:r>
            <a:r>
              <a:rPr lang="en-US" dirty="0" smtClean="0"/>
              <a:t>="${clarityDS}" var="result"&gt;</a:t>
            </a:r>
          </a:p>
          <a:p>
            <a:pPr marL="0">
              <a:buNone/>
            </a:pPr>
            <a:r>
              <a:rPr lang="en-US" dirty="0" smtClean="0"/>
              <a:t>	SELECT 1 from dual</a:t>
            </a:r>
          </a:p>
          <a:p>
            <a:pPr marL="0">
              <a:buNone/>
            </a:pPr>
            <a:r>
              <a:rPr lang="en-US" dirty="0" smtClean="0"/>
              <a:t>&lt;/sql:query&gt;</a:t>
            </a:r>
          </a:p>
          <a:p>
            <a:pPr marL="0"/>
            <a:endParaRPr lang="en-US" dirty="0"/>
          </a:p>
        </p:txBody>
      </p:sp>
      <p:sp>
        <p:nvSpPr>
          <p:cNvPr id="3" name="Title 2"/>
          <p:cNvSpPr>
            <a:spLocks noGrp="1"/>
          </p:cNvSpPr>
          <p:nvPr>
            <p:ph type="title"/>
          </p:nvPr>
        </p:nvSpPr>
        <p:spPr/>
        <p:txBody>
          <a:bodyPr/>
          <a:lstStyle/>
          <a:p>
            <a:r>
              <a:rPr lang="en-US" dirty="0" smtClean="0"/>
              <a:t>Datasources cont.</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Background of GEL</a:t>
            </a:r>
          </a:p>
          <a:p>
            <a:r>
              <a:rPr lang="en-US" dirty="0" smtClean="0"/>
              <a:t>Basic Script Structure</a:t>
            </a:r>
          </a:p>
          <a:p>
            <a:r>
              <a:rPr lang="en-US" dirty="0" smtClean="0"/>
              <a:t>Commonly Used Tags</a:t>
            </a:r>
          </a:p>
          <a:p>
            <a:r>
              <a:rPr lang="en-US" dirty="0" smtClean="0"/>
              <a:t>Hands on exercises with creating GEL Scripts</a:t>
            </a:r>
          </a:p>
          <a:p>
            <a:r>
              <a:rPr lang="en-US" dirty="0" smtClean="0"/>
              <a:t>Best Practices</a:t>
            </a:r>
          </a:p>
          <a:p>
            <a:r>
              <a:rPr lang="en-US" dirty="0" smtClean="0"/>
              <a:t>Real-life Examples</a:t>
            </a:r>
          </a:p>
          <a:p>
            <a:r>
              <a:rPr lang="en-US" dirty="0" smtClean="0"/>
              <a:t>Q&amp;A</a:t>
            </a:r>
          </a:p>
          <a:p>
            <a:endParaRPr lang="en-US" dirty="0"/>
          </a:p>
        </p:txBody>
      </p:sp>
      <p:sp>
        <p:nvSpPr>
          <p:cNvPr id="3" name="Title 2"/>
          <p:cNvSpPr>
            <a:spLocks noGrp="1"/>
          </p:cNvSpPr>
          <p:nvPr>
            <p:ph type="title"/>
          </p:nvPr>
        </p:nvSpPr>
        <p:spPr/>
        <p:txBody>
          <a:bodyPr/>
          <a:lstStyle/>
          <a:p>
            <a:r>
              <a:rPr lang="en-US" dirty="0" smtClean="0"/>
              <a:t>Topics</a:t>
            </a:r>
            <a:endParaRPr lang="en-US" dirty="0"/>
          </a:p>
        </p:txBody>
      </p:sp>
    </p:spTree>
    <p:extLst>
      <p:ext uri="{BB962C8B-B14F-4D97-AF65-F5344CB8AC3E}">
        <p14:creationId xmlns:p14="http://schemas.microsoft.com/office/powerpoint/2010/main" val="4095252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b="1" dirty="0" smtClean="0"/>
              <a:t>&lt;sql:setDataSource&gt;</a:t>
            </a:r>
          </a:p>
          <a:p>
            <a:pPr marL="0">
              <a:buNone/>
            </a:pPr>
            <a:r>
              <a:rPr lang="en-US" dirty="0" smtClean="0"/>
              <a:t>Reasons to use the &lt;sql:setDataSource&gt; tag</a:t>
            </a:r>
          </a:p>
          <a:p>
            <a:pPr marL="0"/>
            <a:r>
              <a:rPr lang="en-US" dirty="0" smtClean="0"/>
              <a:t>You are unable to add the database connection to the CSA</a:t>
            </a:r>
          </a:p>
          <a:p>
            <a:pPr marL="0"/>
            <a:r>
              <a:rPr lang="en-US" dirty="0" smtClean="0"/>
              <a:t>You need to connect to a DB that isn’t Oracle or SQL Server</a:t>
            </a:r>
          </a:p>
          <a:p>
            <a:pPr marL="0"/>
            <a:r>
              <a:rPr lang="en-US" dirty="0" smtClean="0"/>
              <a:t>You want to run the script from the command line and don’t have a copy of the properties.xml file on your computer</a:t>
            </a:r>
          </a:p>
          <a:p>
            <a:pPr marL="0">
              <a:buNone/>
            </a:pPr>
            <a:endParaRPr lang="en-US" dirty="0" smtClean="0"/>
          </a:p>
          <a:p>
            <a:pPr marL="0">
              <a:buNone/>
            </a:pPr>
            <a:r>
              <a:rPr lang="en-US" dirty="0" smtClean="0"/>
              <a:t>&lt;</a:t>
            </a:r>
            <a:r>
              <a:rPr lang="en-US" b="1" dirty="0" smtClean="0"/>
              <a:t>sql:setDataSource</a:t>
            </a:r>
            <a:r>
              <a:rPr lang="en-US" dirty="0" smtClean="0"/>
              <a:t> url="jdbc:oracle:thin:@localhost:1521:NIKU” driver="oracle.jdbc.driver.OracleDriver” user="${ClarityUser}" password="${ClarityPassword}" var="clarityDS"/&gt; </a:t>
            </a:r>
          </a:p>
          <a:p>
            <a:pPr marL="0">
              <a:buNone/>
            </a:pPr>
            <a:endParaRPr lang="en-US" dirty="0" smtClean="0"/>
          </a:p>
          <a:p>
            <a:pPr marL="0">
              <a:buNone/>
            </a:pPr>
            <a:r>
              <a:rPr lang="en-US" dirty="0" smtClean="0"/>
              <a:t>Note: The above example allows you to have more than one datasource defined, and to specify which datasource to use through the “clarityDS” variable.</a:t>
            </a:r>
            <a:endParaRPr lang="en-US" dirty="0"/>
          </a:p>
        </p:txBody>
      </p:sp>
      <p:sp>
        <p:nvSpPr>
          <p:cNvPr id="3" name="Title 2"/>
          <p:cNvSpPr>
            <a:spLocks noGrp="1"/>
          </p:cNvSpPr>
          <p:nvPr>
            <p:ph type="title"/>
          </p:nvPr>
        </p:nvSpPr>
        <p:spPr/>
        <p:txBody>
          <a:bodyPr/>
          <a:lstStyle/>
          <a:p>
            <a:r>
              <a:rPr lang="en-US" dirty="0" smtClean="0"/>
              <a:t>Datasources cont.</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03476"/>
            <a:ext cx="8229600" cy="4694027"/>
          </a:xfrm>
        </p:spPr>
        <p:txBody>
          <a:bodyPr>
            <a:normAutofit fontScale="77500" lnSpcReduction="20000"/>
          </a:bodyPr>
          <a:lstStyle/>
          <a:p>
            <a:pPr marL="0">
              <a:buNone/>
            </a:pPr>
            <a:r>
              <a:rPr lang="en-US" dirty="0" smtClean="0"/>
              <a:t>The following is an example of a simple SQL query called from within a GEL script</a:t>
            </a:r>
          </a:p>
          <a:p>
            <a:pPr marL="0">
              <a:buNone/>
            </a:pPr>
            <a:endParaRPr lang="en-US" dirty="0" smtClean="0"/>
          </a:p>
          <a:p>
            <a:pPr marL="0">
              <a:buNone/>
            </a:pPr>
            <a:r>
              <a:rPr lang="en-US" dirty="0" smtClean="0"/>
              <a:t>&lt;</a:t>
            </a:r>
            <a:r>
              <a:rPr lang="en-US" b="1" dirty="0" smtClean="0"/>
              <a:t>sql:query</a:t>
            </a:r>
            <a:r>
              <a:rPr lang="en-US" dirty="0" smtClean="0"/>
              <a:t> dataSource="${clarityDS}" escapeText="0" var="result"&gt;</a:t>
            </a:r>
          </a:p>
          <a:p>
            <a:pPr marL="0">
              <a:buNone/>
            </a:pPr>
            <a:r>
              <a:rPr lang="en-US" dirty="0" smtClean="0"/>
              <a:t>	&lt;![CDATA[</a:t>
            </a:r>
          </a:p>
          <a:p>
            <a:pPr marL="0">
              <a:buNone/>
            </a:pPr>
            <a:r>
              <a:rPr lang="en-US" dirty="0" smtClean="0"/>
              <a:t>	SELECT  r.full_name resName,</a:t>
            </a:r>
          </a:p>
          <a:p>
            <a:pPr marL="0">
              <a:buNone/>
            </a:pPr>
            <a:r>
              <a:rPr lang="en-US" dirty="0" smtClean="0"/>
              <a:t>		r.email resEmail</a:t>
            </a:r>
          </a:p>
          <a:p>
            <a:pPr marL="0">
              <a:buNone/>
            </a:pPr>
            <a:r>
              <a:rPr lang="en-US" dirty="0" smtClean="0"/>
              <a:t>	FROM  	srm_resources r </a:t>
            </a:r>
          </a:p>
          <a:p>
            <a:pPr marL="0">
              <a:buNone/>
            </a:pPr>
            <a:r>
              <a:rPr lang="en-US" dirty="0" smtClean="0"/>
              <a:t>	]]&gt;</a:t>
            </a:r>
          </a:p>
          <a:p>
            <a:pPr marL="0">
              <a:buNone/>
            </a:pPr>
            <a:r>
              <a:rPr lang="en-US" dirty="0" smtClean="0"/>
              <a:t>&lt;/</a:t>
            </a:r>
            <a:r>
              <a:rPr lang="en-US" b="1" dirty="0" smtClean="0"/>
              <a:t>sql:query</a:t>
            </a:r>
            <a:r>
              <a:rPr lang="en-US" dirty="0" smtClean="0"/>
              <a:t>&gt;</a:t>
            </a:r>
          </a:p>
          <a:p>
            <a:pPr marL="0">
              <a:buNone/>
            </a:pPr>
            <a:endParaRPr lang="en-US" dirty="0" smtClean="0"/>
          </a:p>
          <a:p>
            <a:pPr marL="0">
              <a:buNone/>
            </a:pPr>
            <a:r>
              <a:rPr lang="en-US" dirty="0" smtClean="0"/>
              <a:t>This query returns data in an array (for all intents and purposes) with the name “result.”</a:t>
            </a:r>
          </a:p>
          <a:p>
            <a:pPr marL="0">
              <a:buNone/>
            </a:pPr>
            <a:endParaRPr lang="en-US" dirty="0" smtClean="0"/>
          </a:p>
          <a:p>
            <a:pPr marL="0">
              <a:buNone/>
            </a:pPr>
            <a:r>
              <a:rPr lang="en-US" b="1" dirty="0" smtClean="0"/>
              <a:t>Note</a:t>
            </a:r>
            <a:r>
              <a:rPr lang="en-US" dirty="0" smtClean="0"/>
              <a:t>: Due to the nature of XML, using certain characters (‘&lt;‘, ‘&gt;’) within your query would cause an error without enclosing the query in the CDATA tag.  Because of this, it is a best practice to include this tag in all queries.</a:t>
            </a:r>
          </a:p>
          <a:p>
            <a:pPr marL="0">
              <a:buNone/>
            </a:pPr>
            <a:endParaRPr lang="en-US" dirty="0" smtClean="0"/>
          </a:p>
          <a:p>
            <a:pPr marL="0">
              <a:buNone/>
            </a:pPr>
            <a:endParaRPr lang="en-US" dirty="0"/>
          </a:p>
        </p:txBody>
      </p:sp>
      <p:sp>
        <p:nvSpPr>
          <p:cNvPr id="3" name="Title 2"/>
          <p:cNvSpPr>
            <a:spLocks noGrp="1"/>
          </p:cNvSpPr>
          <p:nvPr>
            <p:ph type="title"/>
          </p:nvPr>
        </p:nvSpPr>
        <p:spPr/>
        <p:txBody>
          <a:bodyPr/>
          <a:lstStyle/>
          <a:p>
            <a:r>
              <a:rPr lang="en-US" dirty="0" smtClean="0"/>
              <a:t>SQL Query</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a:buNone/>
            </a:pPr>
            <a:r>
              <a:rPr lang="en-US" dirty="0" smtClean="0"/>
              <a:t>You can then access the data in the “result” array using  the &lt;core:forEach&gt; tag.  There are a couple of different ways to do this:</a:t>
            </a:r>
          </a:p>
          <a:p>
            <a:pPr marL="0">
              <a:buNone/>
            </a:pPr>
            <a:endParaRPr lang="en-US" dirty="0" smtClean="0"/>
          </a:p>
          <a:p>
            <a:pPr marL="0">
              <a:buNone/>
            </a:pPr>
            <a:r>
              <a:rPr lang="en-US" dirty="0" smtClean="0"/>
              <a:t>&lt;!-- By Index --&gt;</a:t>
            </a:r>
          </a:p>
          <a:p>
            <a:pPr marL="0">
              <a:buNone/>
            </a:pPr>
            <a:r>
              <a:rPr lang="en-US" dirty="0" smtClean="0"/>
              <a:t>&lt;core:forEach trim="true" items="${result.rowsByIndex}" var="row"&gt;</a:t>
            </a:r>
          </a:p>
          <a:p>
            <a:pPr marL="0">
              <a:buNone/>
            </a:pPr>
            <a:r>
              <a:rPr lang="en-US" dirty="0" smtClean="0"/>
              <a:t>	&lt;gel:out&gt;Resource Name: ${row[0]}&lt;/gel:out&gt;</a:t>
            </a:r>
          </a:p>
          <a:p>
            <a:pPr marL="0">
              <a:buNone/>
            </a:pPr>
            <a:r>
              <a:rPr lang="en-US" dirty="0" smtClean="0"/>
              <a:t>&lt;/core:forEach&gt;</a:t>
            </a:r>
          </a:p>
          <a:p>
            <a:pPr marL="0">
              <a:buNone/>
            </a:pPr>
            <a:endParaRPr lang="en-US" dirty="0" smtClean="0"/>
          </a:p>
          <a:p>
            <a:pPr marL="0">
              <a:buNone/>
            </a:pPr>
            <a:r>
              <a:rPr lang="en-US" dirty="0" smtClean="0"/>
              <a:t>&lt;!-- By Column Name (Preferred Method) --&gt;</a:t>
            </a:r>
          </a:p>
          <a:p>
            <a:pPr marL="0">
              <a:buNone/>
            </a:pPr>
            <a:r>
              <a:rPr lang="en-US" dirty="0" smtClean="0"/>
              <a:t>&lt;core:forEach trim="true" items="${result.rows}" var="row"&gt;</a:t>
            </a:r>
          </a:p>
          <a:p>
            <a:pPr marL="0">
              <a:buNone/>
            </a:pPr>
            <a:r>
              <a:rPr lang="en-US" dirty="0" smtClean="0"/>
              <a:t>	&lt;gel:out&gt;Resource Name: ${row.resName}&lt;/gel:out&gt;</a:t>
            </a:r>
          </a:p>
          <a:p>
            <a:pPr marL="0">
              <a:buNone/>
            </a:pPr>
            <a:r>
              <a:rPr lang="en-US" dirty="0" smtClean="0"/>
              <a:t>&lt;/core:forEach&gt;</a:t>
            </a:r>
          </a:p>
          <a:p>
            <a:pPr marL="0">
              <a:buNone/>
            </a:pPr>
            <a:endParaRPr lang="en-US" dirty="0" smtClean="0"/>
          </a:p>
          <a:p>
            <a:pPr marL="0">
              <a:buNone/>
            </a:pPr>
            <a:r>
              <a:rPr lang="en-US" b="1" dirty="0" smtClean="0"/>
              <a:t>Note</a:t>
            </a:r>
            <a:r>
              <a:rPr lang="en-US" dirty="0" smtClean="0"/>
              <a:t>: When possible, avoid setting a bunch of variables with the results of the query.</a:t>
            </a:r>
          </a:p>
          <a:p>
            <a:pPr marL="0">
              <a:buNone/>
            </a:pPr>
            <a:endParaRPr lang="en-US" dirty="0"/>
          </a:p>
        </p:txBody>
      </p:sp>
      <p:sp>
        <p:nvSpPr>
          <p:cNvPr id="3" name="Title 2"/>
          <p:cNvSpPr>
            <a:spLocks noGrp="1"/>
          </p:cNvSpPr>
          <p:nvPr>
            <p:ph type="title"/>
          </p:nvPr>
        </p:nvSpPr>
        <p:spPr/>
        <p:txBody>
          <a:bodyPr/>
          <a:lstStyle/>
          <a:p>
            <a:r>
              <a:rPr lang="en-US" dirty="0" smtClean="0"/>
              <a:t>SQL Query cont.</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a:buNone/>
            </a:pPr>
            <a:r>
              <a:rPr lang="en-US" dirty="0" smtClean="0"/>
              <a:t>Often times processes require updating the values of specific attributes.  One of the ways to do this is with a SQL Update statement.  Keep in mind the following when performing direct database updates</a:t>
            </a:r>
          </a:p>
          <a:p>
            <a:pPr marL="347472"/>
            <a:r>
              <a:rPr lang="en-US" dirty="0" smtClean="0"/>
              <a:t>Generally speaking, it is best to avoid Insert statements – these are best suited for XOG</a:t>
            </a:r>
          </a:p>
          <a:p>
            <a:pPr marL="347472"/>
            <a:r>
              <a:rPr lang="en-US" dirty="0" smtClean="0"/>
              <a:t>Direct database updates will not trigger a process to start – XOG updates typically will trigger processes to start</a:t>
            </a:r>
          </a:p>
          <a:p>
            <a:r>
              <a:rPr lang="en-US" dirty="0" smtClean="0"/>
              <a:t>Avoid updating OOTB tables when possible – using XOG will ensure all Clarity business rules are followed </a:t>
            </a:r>
          </a:p>
          <a:p>
            <a:r>
              <a:rPr lang="en-US" dirty="0" smtClean="0"/>
              <a:t>It is generally safe to update custom attributes with a SQL update.  These are typically found in tables beginning with odf_ca</a:t>
            </a:r>
          </a:p>
          <a:p>
            <a:r>
              <a:rPr lang="en-US" dirty="0" smtClean="0"/>
              <a:t>Extra caution should also be used within On-demand environments</a:t>
            </a:r>
          </a:p>
        </p:txBody>
      </p:sp>
      <p:sp>
        <p:nvSpPr>
          <p:cNvPr id="3" name="Title 2"/>
          <p:cNvSpPr>
            <a:spLocks noGrp="1"/>
          </p:cNvSpPr>
          <p:nvPr>
            <p:ph type="title"/>
          </p:nvPr>
        </p:nvSpPr>
        <p:spPr/>
        <p:txBody>
          <a:bodyPr/>
          <a:lstStyle/>
          <a:p>
            <a:r>
              <a:rPr lang="en-US" dirty="0" smtClean="0"/>
              <a:t>SQL Update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b="1" dirty="0" smtClean="0"/>
              <a:t>Example</a:t>
            </a:r>
          </a:p>
          <a:p>
            <a:pPr>
              <a:buNone/>
            </a:pPr>
            <a:r>
              <a:rPr lang="en-US" dirty="0" smtClean="0"/>
              <a:t>&lt;</a:t>
            </a:r>
            <a:r>
              <a:rPr lang="en-US" b="1" dirty="0" smtClean="0"/>
              <a:t>sql:update</a:t>
            </a:r>
            <a:r>
              <a:rPr lang="en-US" dirty="0" smtClean="0"/>
              <a:t> dataSource="${clarityDS}" escapeText="0" var="updateCnt"&gt;</a:t>
            </a:r>
          </a:p>
          <a:p>
            <a:pPr>
              <a:buNone/>
            </a:pPr>
            <a:r>
              <a:rPr lang="en-US" dirty="0" smtClean="0"/>
              <a:t>	&lt;![CDATA[</a:t>
            </a:r>
          </a:p>
          <a:p>
            <a:pPr>
              <a:buNone/>
            </a:pPr>
            <a:r>
              <a:rPr lang="en-US" dirty="0" smtClean="0"/>
              <a:t>	UPDATE   odf_ca_project ocp</a:t>
            </a:r>
          </a:p>
          <a:p>
            <a:pPr>
              <a:buNone/>
            </a:pPr>
            <a:r>
              <a:rPr lang="en-US" dirty="0" smtClean="0"/>
              <a:t>	SET           ocp.</a:t>
            </a:r>
            <a:r>
              <a:rPr lang="en-US" smtClean="0"/>
              <a:t>rego_appr_date</a:t>
            </a:r>
            <a:r>
              <a:rPr lang="en-US" dirty="0" smtClean="0"/>
              <a:t> = sysdate</a:t>
            </a:r>
          </a:p>
          <a:p>
            <a:pPr>
              <a:buNone/>
            </a:pPr>
            <a:r>
              <a:rPr lang="en-US" dirty="0" smtClean="0"/>
              <a:t>	WHERE    ocp.id = ${gel_objectInstanceId}</a:t>
            </a:r>
          </a:p>
          <a:p>
            <a:pPr>
              <a:buNone/>
            </a:pPr>
            <a:r>
              <a:rPr lang="en-US" dirty="0" smtClean="0"/>
              <a:t>	]]&gt;</a:t>
            </a:r>
          </a:p>
          <a:p>
            <a:pPr>
              <a:buNone/>
            </a:pPr>
            <a:r>
              <a:rPr lang="en-US" dirty="0" smtClean="0"/>
              <a:t>&lt;/</a:t>
            </a:r>
            <a:r>
              <a:rPr lang="en-US" b="1" dirty="0" smtClean="0"/>
              <a:t>sql:update</a:t>
            </a:r>
            <a:r>
              <a:rPr lang="en-US" dirty="0" smtClean="0"/>
              <a:t>&gt;</a:t>
            </a:r>
          </a:p>
          <a:p>
            <a:pPr>
              <a:buNone/>
            </a:pPr>
            <a:endParaRPr lang="en-US" dirty="0" smtClean="0"/>
          </a:p>
          <a:p>
            <a:pPr marL="0">
              <a:buNone/>
            </a:pPr>
            <a:r>
              <a:rPr lang="en-US" dirty="0" smtClean="0"/>
              <a:t>The variable ${updateCnt} will contain the number of rows that the update statement affects</a:t>
            </a:r>
          </a:p>
          <a:p>
            <a:pPr>
              <a:buNone/>
            </a:pPr>
            <a:endParaRPr lang="en-US" dirty="0" smtClean="0"/>
          </a:p>
          <a:p>
            <a:pPr>
              <a:buNone/>
            </a:pPr>
            <a:r>
              <a:rPr lang="en-US" b="1" dirty="0" smtClean="0"/>
              <a:t>Note</a:t>
            </a:r>
            <a:r>
              <a:rPr lang="en-US" dirty="0" smtClean="0"/>
              <a:t>: Using CDATA tags in update statements is also preferred.</a:t>
            </a:r>
          </a:p>
          <a:p>
            <a:pPr>
              <a:buNone/>
            </a:pPr>
            <a:endParaRPr lang="en-US" dirty="0" smtClean="0"/>
          </a:p>
          <a:p>
            <a:endParaRPr lang="en-US" dirty="0"/>
          </a:p>
        </p:txBody>
      </p:sp>
      <p:sp>
        <p:nvSpPr>
          <p:cNvPr id="3" name="Title 2"/>
          <p:cNvSpPr>
            <a:spLocks noGrp="1"/>
          </p:cNvSpPr>
          <p:nvPr>
            <p:ph type="title"/>
          </p:nvPr>
        </p:nvSpPr>
        <p:spPr/>
        <p:txBody>
          <a:bodyPr/>
          <a:lstStyle/>
          <a:p>
            <a:r>
              <a:rPr lang="en-US" dirty="0" smtClean="0"/>
              <a:t>SQL Update cont.</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a:buNone/>
            </a:pPr>
            <a:r>
              <a:rPr lang="en-US" dirty="0" smtClean="0"/>
              <a:t>Many times SQL statements will include variables that are passed in to the statement.  It is best to set these up as parameters within the SQL Statement.  This serves a couple of purposes:</a:t>
            </a:r>
          </a:p>
          <a:p>
            <a:r>
              <a:rPr lang="en-US" dirty="0" smtClean="0"/>
              <a:t>Ensures data types are correct</a:t>
            </a:r>
          </a:p>
          <a:p>
            <a:r>
              <a:rPr lang="en-US" dirty="0" smtClean="0"/>
              <a:t>Prevents SQL injection</a:t>
            </a:r>
          </a:p>
          <a:p>
            <a:r>
              <a:rPr lang="en-US" dirty="0" smtClean="0"/>
              <a:t>Allows reuse of SQL statements for performance gains</a:t>
            </a:r>
          </a:p>
          <a:p>
            <a:pPr>
              <a:buNone/>
            </a:pPr>
            <a:endParaRPr lang="en-US" dirty="0" smtClean="0"/>
          </a:p>
          <a:p>
            <a:pPr>
              <a:buNone/>
            </a:pPr>
            <a:r>
              <a:rPr lang="en-US" b="1" dirty="0" smtClean="0"/>
              <a:t>Example</a:t>
            </a:r>
            <a:r>
              <a:rPr lang="en-US" dirty="0" smtClean="0"/>
              <a:t>:</a:t>
            </a:r>
          </a:p>
          <a:p>
            <a:pPr>
              <a:buNone/>
            </a:pPr>
            <a:r>
              <a:rPr lang="en-US" dirty="0" smtClean="0"/>
              <a:t>&lt;sql:update dataSource="${clarityDS}" escapeText="0" var="updateCnt"&gt;</a:t>
            </a:r>
          </a:p>
          <a:p>
            <a:pPr>
              <a:buNone/>
            </a:pPr>
            <a:r>
              <a:rPr lang="en-US" dirty="0" smtClean="0"/>
              <a:t>	&lt;![CDATA[</a:t>
            </a:r>
          </a:p>
          <a:p>
            <a:pPr>
              <a:buNone/>
            </a:pPr>
            <a:r>
              <a:rPr lang="en-US" dirty="0" smtClean="0"/>
              <a:t>	UPDATE   odf_ca_project ocp</a:t>
            </a:r>
          </a:p>
          <a:p>
            <a:pPr>
              <a:buNone/>
            </a:pPr>
            <a:r>
              <a:rPr lang="en-US" dirty="0" smtClean="0"/>
              <a:t>	SET           ocp.</a:t>
            </a:r>
            <a:r>
              <a:rPr lang="en-US" smtClean="0"/>
              <a:t>rego_appr_date</a:t>
            </a:r>
            <a:r>
              <a:rPr lang="en-US" dirty="0" smtClean="0"/>
              <a:t> = sysdate,</a:t>
            </a:r>
          </a:p>
          <a:p>
            <a:pPr>
              <a:buNone/>
            </a:pPr>
            <a:r>
              <a:rPr lang="en-US" dirty="0" smtClean="0"/>
              <a:t>		    ocp.rego_resource = ?</a:t>
            </a:r>
          </a:p>
          <a:p>
            <a:pPr>
              <a:buNone/>
            </a:pPr>
            <a:r>
              <a:rPr lang="en-US" dirty="0" smtClean="0"/>
              <a:t>	WHERE    ocp.id = ?</a:t>
            </a:r>
          </a:p>
          <a:p>
            <a:pPr>
              <a:buNone/>
            </a:pPr>
            <a:r>
              <a:rPr lang="en-US" dirty="0" smtClean="0"/>
              <a:t>	]]&gt;</a:t>
            </a:r>
          </a:p>
          <a:p>
            <a:pPr>
              <a:buNone/>
            </a:pPr>
            <a:r>
              <a:rPr lang="en-US" dirty="0" smtClean="0"/>
              <a:t>	</a:t>
            </a:r>
            <a:r>
              <a:rPr lang="en-US" b="1" dirty="0" smtClean="0"/>
              <a:t>&lt;sql:param value="${row.resourceId}"/&gt;</a:t>
            </a:r>
          </a:p>
          <a:p>
            <a:pPr>
              <a:buNone/>
            </a:pPr>
            <a:r>
              <a:rPr lang="en-US" dirty="0" smtClean="0"/>
              <a:t>	</a:t>
            </a:r>
            <a:r>
              <a:rPr lang="en-US" b="1" dirty="0" smtClean="0"/>
              <a:t>&lt;sql:param value="${gel_objectInstanceId}"/&gt;</a:t>
            </a:r>
          </a:p>
          <a:p>
            <a:pPr>
              <a:buNone/>
            </a:pPr>
            <a:r>
              <a:rPr lang="en-US" dirty="0" smtClean="0"/>
              <a:t>&lt;/sql:update&gt;</a:t>
            </a:r>
          </a:p>
          <a:p>
            <a:pPr>
              <a:buNone/>
            </a:pPr>
            <a:endParaRPr lang="en-US" dirty="0" smtClean="0"/>
          </a:p>
          <a:p>
            <a:pPr marL="0">
              <a:buNone/>
            </a:pPr>
            <a:r>
              <a:rPr lang="en-US" b="1" dirty="0" smtClean="0"/>
              <a:t>Note</a:t>
            </a:r>
            <a:r>
              <a:rPr lang="en-US" dirty="0" smtClean="0"/>
              <a:t>: You must have a &lt;sql:param&gt; tag for each ? in the SQL statement, even if they are using the same value.  The parameters also must be placed in the order that they appear in the statement.</a:t>
            </a:r>
          </a:p>
          <a:p>
            <a:pPr>
              <a:buNone/>
            </a:pPr>
            <a:endParaRPr lang="en-US" dirty="0" smtClean="0"/>
          </a:p>
          <a:p>
            <a:pPr>
              <a:buNone/>
            </a:pPr>
            <a:endParaRPr lang="en-US" dirty="0"/>
          </a:p>
        </p:txBody>
      </p:sp>
      <p:sp>
        <p:nvSpPr>
          <p:cNvPr id="3" name="Title 2"/>
          <p:cNvSpPr>
            <a:spLocks noGrp="1"/>
          </p:cNvSpPr>
          <p:nvPr>
            <p:ph type="title"/>
          </p:nvPr>
        </p:nvSpPr>
        <p:spPr/>
        <p:txBody>
          <a:bodyPr>
            <a:normAutofit/>
          </a:bodyPr>
          <a:lstStyle/>
          <a:p>
            <a:r>
              <a:rPr lang="en-US" dirty="0" smtClean="0"/>
              <a:t>SQL Bind Variables / Parameters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en-US" dirty="0" smtClean="0"/>
              <a:t>Very Useful if you need your updates to be “All or Nothing”</a:t>
            </a:r>
          </a:p>
          <a:p>
            <a:pPr>
              <a:buNone/>
            </a:pPr>
            <a:endParaRPr lang="en-US" dirty="0" smtClean="0"/>
          </a:p>
          <a:p>
            <a:pPr>
              <a:buNone/>
            </a:pPr>
            <a:r>
              <a:rPr lang="en-US" dirty="0" smtClean="0"/>
              <a:t>&lt;</a:t>
            </a:r>
            <a:r>
              <a:rPr lang="en-US" b="1" dirty="0" smtClean="0"/>
              <a:t>sql:transaction</a:t>
            </a:r>
            <a:r>
              <a:rPr lang="en-US" dirty="0" smtClean="0"/>
              <a:t> dataSource="${clarityDS}"&gt;</a:t>
            </a:r>
          </a:p>
          <a:p>
            <a:pPr>
              <a:buNone/>
            </a:pPr>
            <a:r>
              <a:rPr lang="en-US" dirty="0" smtClean="0"/>
              <a:t>    &lt;core:set value="0" var="errorCnt"/&gt;</a:t>
            </a:r>
          </a:p>
          <a:p>
            <a:pPr>
              <a:buNone/>
            </a:pPr>
            <a:endParaRPr lang="en-US" dirty="0" smtClean="0"/>
          </a:p>
          <a:p>
            <a:pPr>
              <a:buNone/>
            </a:pPr>
            <a:r>
              <a:rPr lang="en-US" dirty="0" smtClean="0"/>
              <a:t>    &lt;core:catch var="sqlException"&gt;</a:t>
            </a:r>
          </a:p>
          <a:p>
            <a:pPr>
              <a:buNone/>
            </a:pPr>
            <a:r>
              <a:rPr lang="en-US" dirty="0" smtClean="0"/>
              <a:t>        &lt;sql:update escapeText="0" var="updateCnt"&gt;</a:t>
            </a:r>
          </a:p>
          <a:p>
            <a:pPr>
              <a:buNone/>
            </a:pPr>
            <a:r>
              <a:rPr lang="en-US" dirty="0" smtClean="0"/>
              <a:t>            &lt;!-- SQL UPDATE --&gt;</a:t>
            </a:r>
          </a:p>
          <a:p>
            <a:pPr>
              <a:buNone/>
            </a:pPr>
            <a:r>
              <a:rPr lang="en-US" dirty="0" smtClean="0"/>
              <a:t>        &lt;/sql:update&gt;</a:t>
            </a:r>
          </a:p>
          <a:p>
            <a:pPr>
              <a:buNone/>
            </a:pPr>
            <a:r>
              <a:rPr lang="en-US" dirty="0" smtClean="0"/>
              <a:t>    &lt;/core:catch&gt;</a:t>
            </a:r>
          </a:p>
          <a:p>
            <a:pPr>
              <a:buNone/>
            </a:pPr>
            <a:endParaRPr lang="en-US" dirty="0" smtClean="0"/>
          </a:p>
          <a:p>
            <a:pPr>
              <a:buNone/>
            </a:pPr>
            <a:r>
              <a:rPr lang="en-US" dirty="0" smtClean="0"/>
              <a:t>    &lt;core:if test="${!empty sqlException}"&gt;</a:t>
            </a:r>
          </a:p>
          <a:p>
            <a:pPr>
              <a:buNone/>
            </a:pPr>
            <a:r>
              <a:rPr lang="en-US" dirty="0" smtClean="0"/>
              <a:t>        &lt;core:set value="1" var="errorCnt"/&gt;</a:t>
            </a:r>
          </a:p>
          <a:p>
            <a:pPr>
              <a:buNone/>
            </a:pPr>
            <a:r>
              <a:rPr lang="en-US" dirty="0" smtClean="0"/>
              <a:t>    &lt;/core:if&gt;</a:t>
            </a:r>
          </a:p>
          <a:p>
            <a:pPr>
              <a:buNone/>
            </a:pPr>
            <a:endParaRPr lang="en-US" dirty="0" smtClean="0"/>
          </a:p>
          <a:p>
            <a:pPr>
              <a:buNone/>
            </a:pPr>
            <a:r>
              <a:rPr lang="en-US" dirty="0" smtClean="0"/>
              <a:t>    &lt;!-- COMMIT OR ROLLBACK SQL TRANSACTION --&gt;</a:t>
            </a:r>
          </a:p>
          <a:p>
            <a:pPr>
              <a:buNone/>
            </a:pPr>
            <a:r>
              <a:rPr lang="en-US" dirty="0" smtClean="0"/>
              <a:t>    &lt;core:choose&gt;</a:t>
            </a:r>
          </a:p>
          <a:p>
            <a:pPr>
              <a:buNone/>
            </a:pPr>
            <a:r>
              <a:rPr lang="en-US" dirty="0" smtClean="0"/>
              <a:t>        &lt;core:when test="${errorCnt == 0}"&gt;</a:t>
            </a:r>
          </a:p>
          <a:p>
            <a:pPr>
              <a:buNone/>
            </a:pPr>
            <a:r>
              <a:rPr lang="en-US" dirty="0" smtClean="0"/>
              <a:t>            &lt;!-- COMMIT TRANSACTIONS --&gt;</a:t>
            </a:r>
          </a:p>
          <a:p>
            <a:pPr>
              <a:buNone/>
            </a:pPr>
            <a:r>
              <a:rPr lang="en-US" dirty="0" smtClean="0"/>
              <a:t>            &lt;sql:update&gt;</a:t>
            </a:r>
            <a:r>
              <a:rPr lang="en-US" b="1" dirty="0" smtClean="0"/>
              <a:t>COMMIT</a:t>
            </a:r>
            <a:r>
              <a:rPr lang="en-US" dirty="0" smtClean="0"/>
              <a:t>&lt;/sql:update&gt;</a:t>
            </a:r>
          </a:p>
          <a:p>
            <a:pPr>
              <a:buNone/>
            </a:pPr>
            <a:r>
              <a:rPr lang="en-US" dirty="0" smtClean="0"/>
              <a:t>        &lt;/core:when&gt;</a:t>
            </a:r>
          </a:p>
          <a:p>
            <a:pPr>
              <a:buNone/>
            </a:pPr>
            <a:r>
              <a:rPr lang="en-US" dirty="0" smtClean="0"/>
              <a:t>        &lt;core:otherwise&gt;</a:t>
            </a:r>
          </a:p>
          <a:p>
            <a:pPr>
              <a:buNone/>
            </a:pPr>
            <a:r>
              <a:rPr lang="en-US" dirty="0" smtClean="0"/>
              <a:t>            &lt;!-- ROLLBACK TRANSACTIONS --&gt;</a:t>
            </a:r>
          </a:p>
          <a:p>
            <a:pPr>
              <a:buNone/>
            </a:pPr>
            <a:r>
              <a:rPr lang="en-US" dirty="0" smtClean="0"/>
              <a:t>            &lt;sql:update&gt;</a:t>
            </a:r>
            <a:r>
              <a:rPr lang="en-US" b="1" dirty="0" smtClean="0"/>
              <a:t>ROLLBACK</a:t>
            </a:r>
            <a:r>
              <a:rPr lang="en-US" dirty="0" smtClean="0"/>
              <a:t>&lt;/sql:update&gt;</a:t>
            </a:r>
          </a:p>
          <a:p>
            <a:pPr>
              <a:buNone/>
            </a:pPr>
            <a:r>
              <a:rPr lang="en-US" dirty="0" smtClean="0"/>
              <a:t>        &lt;/core:otherwise&gt;</a:t>
            </a:r>
          </a:p>
          <a:p>
            <a:pPr>
              <a:buNone/>
            </a:pPr>
            <a:r>
              <a:rPr lang="en-US" dirty="0" smtClean="0"/>
              <a:t>    &lt;/core:choose&gt;</a:t>
            </a:r>
          </a:p>
          <a:p>
            <a:pPr>
              <a:buNone/>
            </a:pPr>
            <a:r>
              <a:rPr lang="en-US" dirty="0" smtClean="0"/>
              <a:t>&lt;/</a:t>
            </a:r>
            <a:r>
              <a:rPr lang="en-US" b="1" dirty="0" smtClean="0"/>
              <a:t>sql:transaction</a:t>
            </a:r>
            <a:r>
              <a:rPr lang="en-US" dirty="0" smtClean="0"/>
              <a:t>&gt;</a:t>
            </a:r>
          </a:p>
        </p:txBody>
      </p:sp>
      <p:sp>
        <p:nvSpPr>
          <p:cNvPr id="3" name="Title 2"/>
          <p:cNvSpPr>
            <a:spLocks noGrp="1"/>
          </p:cNvSpPr>
          <p:nvPr>
            <p:ph type="title"/>
          </p:nvPr>
        </p:nvSpPr>
        <p:spPr/>
        <p:txBody>
          <a:bodyPr/>
          <a:lstStyle/>
          <a:p>
            <a:r>
              <a:rPr lang="en-US" dirty="0" smtClean="0"/>
              <a:t>SQL Transaction</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03476"/>
            <a:ext cx="8229600" cy="2761695"/>
          </a:xfrm>
        </p:spPr>
        <p:txBody>
          <a:bodyPr>
            <a:normAutofit lnSpcReduction="10000"/>
          </a:bodyPr>
          <a:lstStyle/>
          <a:p>
            <a:r>
              <a:rPr lang="en-US" dirty="0" smtClean="0"/>
              <a:t>Use this tag to insert status messages into the process engine log table</a:t>
            </a:r>
          </a:p>
          <a:p>
            <a:r>
              <a:rPr lang="en-US" dirty="0" smtClean="0"/>
              <a:t>Very useful when debugging scripts</a:t>
            </a:r>
          </a:p>
          <a:p>
            <a:r>
              <a:rPr lang="en-US" dirty="0" smtClean="0"/>
              <a:t>Avoid using too many logging statements, as it can impact performance</a:t>
            </a:r>
          </a:p>
          <a:p>
            <a:r>
              <a:rPr lang="en-US" dirty="0" smtClean="0"/>
              <a:t>Different levels of logging – INFO, WARN, ERROR</a:t>
            </a:r>
          </a:p>
          <a:p>
            <a:pPr>
              <a:buNone/>
            </a:pPr>
            <a:r>
              <a:rPr lang="en-US" dirty="0" smtClean="0"/>
              <a:t>&lt;gel:log level="INFO"&gt;This is an example log message.&lt;/gel:log&gt;</a:t>
            </a:r>
            <a:endParaRPr lang="en-US" dirty="0"/>
          </a:p>
        </p:txBody>
      </p:sp>
      <p:sp>
        <p:nvSpPr>
          <p:cNvPr id="3" name="Title 2"/>
          <p:cNvSpPr>
            <a:spLocks noGrp="1"/>
          </p:cNvSpPr>
          <p:nvPr>
            <p:ph type="title"/>
          </p:nvPr>
        </p:nvSpPr>
        <p:spPr/>
        <p:txBody>
          <a:bodyPr/>
          <a:lstStyle/>
          <a:p>
            <a:r>
              <a:rPr lang="en-US" dirty="0" smtClean="0"/>
              <a:t>Logging Messages</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2112238" y="4894488"/>
            <a:ext cx="6696075" cy="857250"/>
          </a:xfrm>
          <a:prstGeom prst="rect">
            <a:avLst/>
          </a:prstGeom>
          <a:noFill/>
          <a:ln w="12700">
            <a:solidFill>
              <a:schemeClr val="tx1"/>
            </a:solidFill>
            <a:miter lim="800000"/>
            <a:headEnd/>
            <a:tailEnd/>
          </a:ln>
        </p:spPr>
      </p:pic>
      <p:grpSp>
        <p:nvGrpSpPr>
          <p:cNvPr id="9" name="Group 8"/>
          <p:cNvGrpSpPr/>
          <p:nvPr/>
        </p:nvGrpSpPr>
        <p:grpSpPr>
          <a:xfrm>
            <a:off x="264387" y="3964724"/>
            <a:ext cx="8562975" cy="800100"/>
            <a:chOff x="225198" y="4034787"/>
            <a:chExt cx="8562975" cy="800100"/>
          </a:xfrm>
        </p:grpSpPr>
        <p:pic>
          <p:nvPicPr>
            <p:cNvPr id="1026" name="Picture 2"/>
            <p:cNvPicPr>
              <a:picLocks noChangeAspect="1" noChangeArrowheads="1"/>
            </p:cNvPicPr>
            <p:nvPr/>
          </p:nvPicPr>
          <p:blipFill>
            <a:blip r:embed="rId3" cstate="print"/>
            <a:srcRect/>
            <a:stretch>
              <a:fillRect/>
            </a:stretch>
          </p:blipFill>
          <p:spPr bwMode="auto">
            <a:xfrm>
              <a:off x="225198" y="4034787"/>
              <a:ext cx="8562975" cy="800100"/>
            </a:xfrm>
            <a:prstGeom prst="rect">
              <a:avLst/>
            </a:prstGeom>
            <a:noFill/>
            <a:ln w="12700">
              <a:solidFill>
                <a:schemeClr val="tx1"/>
              </a:solidFill>
              <a:miter lim="800000"/>
              <a:headEnd/>
              <a:tailEnd/>
            </a:ln>
          </p:spPr>
        </p:pic>
        <p:sp>
          <p:nvSpPr>
            <p:cNvPr id="7" name="Rectangle 6"/>
            <p:cNvSpPr/>
            <p:nvPr/>
          </p:nvSpPr>
          <p:spPr>
            <a:xfrm>
              <a:off x="6701246" y="4101736"/>
              <a:ext cx="627018" cy="600891"/>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a:buNone/>
            </a:pPr>
            <a:r>
              <a:rPr lang="en-US" dirty="0" smtClean="0"/>
              <a:t>Use the GEL fault-handling tags to catch exceptions and exit gracefully when a process failure occurs. Use the &lt;</a:t>
            </a:r>
            <a:r>
              <a:rPr lang="en-US" b="1" dirty="0" smtClean="0"/>
              <a:t>core:catch</a:t>
            </a:r>
            <a:r>
              <a:rPr lang="en-US" dirty="0" smtClean="0"/>
              <a:t>&gt; tag to capture exceptions into a variable. Outside of the catch tags, you can check the variable and write it to the console.</a:t>
            </a:r>
          </a:p>
          <a:p>
            <a:pPr>
              <a:buNone/>
            </a:pPr>
            <a:endParaRPr lang="en-US" dirty="0" smtClean="0"/>
          </a:p>
          <a:p>
            <a:pPr>
              <a:buNone/>
            </a:pPr>
            <a:r>
              <a:rPr lang="en-US" b="1" dirty="0" smtClean="0"/>
              <a:t>Example</a:t>
            </a:r>
            <a:r>
              <a:rPr lang="en-US" dirty="0" smtClean="0"/>
              <a:t>:</a:t>
            </a:r>
          </a:p>
          <a:p>
            <a:pPr>
              <a:buNone/>
            </a:pPr>
            <a:r>
              <a:rPr lang="en-US" dirty="0" smtClean="0"/>
              <a:t>&lt;</a:t>
            </a:r>
            <a:r>
              <a:rPr lang="en-US" b="1" dirty="0" smtClean="0"/>
              <a:t>core:catch</a:t>
            </a:r>
            <a:r>
              <a:rPr lang="en-US" dirty="0" smtClean="0"/>
              <a:t> var="sqlException"&gt;</a:t>
            </a:r>
          </a:p>
          <a:p>
            <a:pPr>
              <a:buNone/>
            </a:pPr>
            <a:r>
              <a:rPr lang="en-US" dirty="0" smtClean="0"/>
              <a:t>    &lt;sql:query dataSource="${clarityDS}" escapeText="0" var="result"&gt;</a:t>
            </a:r>
          </a:p>
          <a:p>
            <a:pPr>
              <a:buNone/>
            </a:pPr>
            <a:r>
              <a:rPr lang="en-US" dirty="0" smtClean="0"/>
              <a:t>        &lt;![CDATA[</a:t>
            </a:r>
          </a:p>
          <a:p>
            <a:pPr>
              <a:buNone/>
            </a:pPr>
            <a:r>
              <a:rPr lang="en-US" dirty="0" smtClean="0"/>
              <a:t>        SELECT  r.id,</a:t>
            </a:r>
          </a:p>
          <a:p>
            <a:pPr>
              <a:buNone/>
            </a:pPr>
            <a:r>
              <a:rPr lang="en-US" dirty="0" smtClean="0"/>
              <a:t>        FROM    srm_resources r</a:t>
            </a:r>
          </a:p>
          <a:p>
            <a:pPr>
              <a:buNone/>
            </a:pPr>
            <a:r>
              <a:rPr lang="en-US" dirty="0" smtClean="0"/>
              <a:t>        ]]&gt;</a:t>
            </a:r>
          </a:p>
          <a:p>
            <a:pPr>
              <a:buNone/>
            </a:pPr>
            <a:r>
              <a:rPr lang="en-US" dirty="0" smtClean="0"/>
              <a:t>    &lt;/sql:query&gt;</a:t>
            </a:r>
          </a:p>
          <a:p>
            <a:pPr>
              <a:buNone/>
            </a:pPr>
            <a:r>
              <a:rPr lang="en-US" dirty="0" smtClean="0"/>
              <a:t>&lt;/</a:t>
            </a:r>
            <a:r>
              <a:rPr lang="en-US" b="1" dirty="0" smtClean="0"/>
              <a:t>core:catch</a:t>
            </a:r>
            <a:r>
              <a:rPr lang="en-US" dirty="0" smtClean="0"/>
              <a:t>&gt;</a:t>
            </a:r>
          </a:p>
          <a:p>
            <a:pPr>
              <a:buNone/>
            </a:pPr>
            <a:endParaRPr lang="en-US" dirty="0" smtClean="0"/>
          </a:p>
          <a:p>
            <a:pPr>
              <a:buNone/>
            </a:pPr>
            <a:r>
              <a:rPr lang="en-US" dirty="0" smtClean="0"/>
              <a:t>&lt;core:if test="${!empty </a:t>
            </a:r>
            <a:r>
              <a:rPr lang="en-US" b="1" dirty="0" smtClean="0"/>
              <a:t>sqlException</a:t>
            </a:r>
            <a:r>
              <a:rPr lang="en-US" dirty="0" smtClean="0"/>
              <a:t>}"&gt;</a:t>
            </a:r>
          </a:p>
          <a:p>
            <a:pPr>
              <a:buNone/>
            </a:pPr>
            <a:r>
              <a:rPr lang="en-US" dirty="0" smtClean="0"/>
              <a:t>    &lt;gel:log level="ERROR"&gt;Exception: ${</a:t>
            </a:r>
            <a:r>
              <a:rPr lang="en-US" b="1" dirty="0" smtClean="0"/>
              <a:t>sqlException</a:t>
            </a:r>
            <a:r>
              <a:rPr lang="en-US" dirty="0" smtClean="0"/>
              <a:t>}&lt;/gel:log&gt;</a:t>
            </a:r>
          </a:p>
          <a:p>
            <a:pPr>
              <a:buNone/>
            </a:pPr>
            <a:r>
              <a:rPr lang="en-US" dirty="0" smtClean="0"/>
              <a:t>&lt;/core:if&gt;</a:t>
            </a:r>
          </a:p>
          <a:p>
            <a:pPr>
              <a:buNone/>
            </a:pPr>
            <a:endParaRPr lang="en-US" dirty="0" smtClean="0"/>
          </a:p>
        </p:txBody>
      </p:sp>
      <p:sp>
        <p:nvSpPr>
          <p:cNvPr id="3" name="Title 2"/>
          <p:cNvSpPr>
            <a:spLocks noGrp="1"/>
          </p:cNvSpPr>
          <p:nvPr>
            <p:ph type="title"/>
          </p:nvPr>
        </p:nvSpPr>
        <p:spPr/>
        <p:txBody>
          <a:bodyPr/>
          <a:lstStyle/>
          <a:p>
            <a:r>
              <a:rPr lang="en-US" dirty="0" smtClean="0"/>
              <a:t>Exceptions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t>Clarity Environment:</a:t>
            </a:r>
          </a:p>
          <a:p>
            <a:pPr>
              <a:buNone/>
            </a:pPr>
            <a:r>
              <a:rPr lang="en-US" dirty="0" smtClean="0">
                <a:hlinkClick r:id="rId2"/>
              </a:rPr>
              <a:t>http://54.193.48.58:8081/niku/nu#action:homeActionId</a:t>
            </a:r>
            <a:endParaRPr lang="en-US" dirty="0" smtClean="0"/>
          </a:p>
          <a:p>
            <a:pPr>
              <a:buNone/>
            </a:pPr>
            <a:r>
              <a:rPr lang="en-US" b="1" smtClean="0"/>
              <a:t>Username</a:t>
            </a:r>
            <a:r>
              <a:rPr lang="en-US" dirty="0" smtClean="0"/>
              <a:t>: regou</a:t>
            </a:r>
          </a:p>
          <a:p>
            <a:pPr>
              <a:buNone/>
            </a:pPr>
            <a:r>
              <a:rPr lang="en-US" b="1" dirty="0" smtClean="0"/>
              <a:t>Password</a:t>
            </a:r>
            <a:r>
              <a:rPr lang="en-US" dirty="0" smtClean="0"/>
              <a:t>: Clarity123</a:t>
            </a:r>
          </a:p>
          <a:p>
            <a:pPr>
              <a:buNone/>
            </a:pPr>
            <a:endParaRPr lang="en-US" dirty="0" smtClean="0"/>
          </a:p>
          <a:p>
            <a:pPr marL="0">
              <a:buNone/>
            </a:pPr>
            <a:r>
              <a:rPr lang="en-US" b="1" dirty="0" smtClean="0"/>
              <a:t>Note</a:t>
            </a:r>
            <a:r>
              <a:rPr lang="en-US" dirty="0" smtClean="0"/>
              <a:t>: When creating processes, please distinguish your process from others by using your name in the process name and id</a:t>
            </a:r>
          </a:p>
          <a:p>
            <a:pPr marL="0">
              <a:buNone/>
            </a:pPr>
            <a:r>
              <a:rPr lang="en-US" b="1" dirty="0" smtClean="0"/>
              <a:t>Example</a:t>
            </a:r>
            <a:r>
              <a:rPr lang="en-US" dirty="0" smtClean="0"/>
              <a:t>:</a:t>
            </a:r>
          </a:p>
          <a:p>
            <a:pPr marL="0">
              <a:buNone/>
            </a:pPr>
            <a:endParaRPr lang="en-US" dirty="0" smtClean="0"/>
          </a:p>
        </p:txBody>
      </p:sp>
      <p:sp>
        <p:nvSpPr>
          <p:cNvPr id="3" name="Title 2"/>
          <p:cNvSpPr>
            <a:spLocks noGrp="1"/>
          </p:cNvSpPr>
          <p:nvPr>
            <p:ph type="title"/>
          </p:nvPr>
        </p:nvSpPr>
        <p:spPr/>
        <p:txBody>
          <a:bodyPr/>
          <a:lstStyle/>
          <a:p>
            <a:r>
              <a:rPr lang="en-US" dirty="0" smtClean="0"/>
              <a:t>Hands On Exercises</a:t>
            </a:r>
            <a:endParaRPr lang="en-US" dirty="0"/>
          </a:p>
        </p:txBody>
      </p:sp>
      <p:pic>
        <p:nvPicPr>
          <p:cNvPr id="2050" name="Picture 2"/>
          <p:cNvPicPr>
            <a:picLocks noChangeAspect="1" noChangeArrowheads="1"/>
          </p:cNvPicPr>
          <p:nvPr/>
        </p:nvPicPr>
        <p:blipFill>
          <a:blip r:embed="rId3" cstate="print"/>
          <a:srcRect b="6016"/>
          <a:stretch>
            <a:fillRect/>
          </a:stretch>
        </p:blipFill>
        <p:spPr bwMode="auto">
          <a:xfrm>
            <a:off x="2368549" y="4290600"/>
            <a:ext cx="4254317" cy="1599356"/>
          </a:xfrm>
          <a:prstGeom prst="rect">
            <a:avLst/>
          </a:prstGeom>
          <a:noFill/>
          <a:ln w="12700">
            <a:solidFill>
              <a:schemeClr val="tx1"/>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GEL (Generic Execution Language) is a tool you can use to turn XML into executable code. It is based on Jelly, a jakarta.apache.org Commons project. It has been extended and embedded into CA Clarity PPM to enable custom logic to solve business problems. </a:t>
            </a:r>
          </a:p>
          <a:p>
            <a:r>
              <a:rPr lang="en-US" dirty="0" smtClean="0"/>
              <a:t>Additional information can be found in the CA Documentation (CAClarityPPM_XOG_DeveloperGuide_ENU.pdf) and at the Apache Jelly website at </a:t>
            </a:r>
            <a:r>
              <a:rPr lang="en-US" u="sng" dirty="0" smtClean="0">
                <a:hlinkClick r:id="rId2"/>
              </a:rPr>
              <a:t>http://jakarta.apache.org/commons/jelly/index.html</a:t>
            </a:r>
            <a:r>
              <a:rPr lang="en-US" dirty="0" smtClean="0"/>
              <a:t>.</a:t>
            </a:r>
          </a:p>
        </p:txBody>
      </p:sp>
      <p:sp>
        <p:nvSpPr>
          <p:cNvPr id="3" name="Title 2"/>
          <p:cNvSpPr>
            <a:spLocks noGrp="1"/>
          </p:cNvSpPr>
          <p:nvPr>
            <p:ph type="title"/>
          </p:nvPr>
        </p:nvSpPr>
        <p:spPr/>
        <p:txBody>
          <a:bodyPr/>
          <a:lstStyle/>
          <a:p>
            <a:r>
              <a:rPr lang="en-US" dirty="0" smtClean="0"/>
              <a:t>Background of GEL</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URLs are not set up correctly in the properties.xml file.  This means that if you need to reference the URL, you’ll have to hard-code it.</a:t>
            </a:r>
          </a:p>
          <a:p>
            <a:pPr>
              <a:buNone/>
            </a:pPr>
            <a:r>
              <a:rPr lang="en-US" b="1" dirty="0" smtClean="0"/>
              <a:t>Example</a:t>
            </a:r>
            <a:r>
              <a:rPr lang="en-US" dirty="0" smtClean="0"/>
              <a:t>:</a:t>
            </a:r>
          </a:p>
          <a:p>
            <a:pPr>
              <a:buNone/>
            </a:pPr>
            <a:r>
              <a:rPr lang="en-US" dirty="0" smtClean="0"/>
              <a:t>&lt;gel:parameter var=“URL" default="http://54.193.48.58:8081"/&gt;</a:t>
            </a:r>
          </a:p>
          <a:p>
            <a:pPr>
              <a:buNone/>
            </a:pPr>
            <a:endParaRPr lang="en-US" dirty="0" smtClean="0"/>
          </a:p>
          <a:p>
            <a:r>
              <a:rPr lang="en-US" dirty="0" smtClean="0"/>
              <a:t>Caching Issues</a:t>
            </a:r>
          </a:p>
          <a:p>
            <a:pPr>
              <a:buNone/>
            </a:pPr>
            <a:endParaRPr lang="en-US" dirty="0" smtClean="0"/>
          </a:p>
        </p:txBody>
      </p:sp>
      <p:sp>
        <p:nvSpPr>
          <p:cNvPr id="3" name="Title 2"/>
          <p:cNvSpPr>
            <a:spLocks noGrp="1"/>
          </p:cNvSpPr>
          <p:nvPr>
            <p:ph type="title"/>
          </p:nvPr>
        </p:nvSpPr>
        <p:spPr/>
        <p:txBody>
          <a:bodyPr/>
          <a:lstStyle/>
          <a:p>
            <a:r>
              <a:rPr lang="en-US" dirty="0" smtClean="0"/>
              <a:t>Limitations to Rego U Environment</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a:buNone/>
            </a:pPr>
            <a:r>
              <a:rPr lang="en-US" dirty="0" smtClean="0"/>
              <a:t>Create a process that uses a GEL script to update the following fields on the project object:</a:t>
            </a:r>
          </a:p>
          <a:p>
            <a:pPr marL="0">
              <a:buNone/>
            </a:pPr>
            <a:r>
              <a:rPr lang="en-US" b="1" dirty="0" smtClean="0"/>
              <a:t>Approved By (rego_appr_by)</a:t>
            </a:r>
            <a:r>
              <a:rPr lang="en-US" dirty="0" smtClean="0"/>
              <a:t>: Resource that started the process</a:t>
            </a:r>
          </a:p>
          <a:p>
            <a:pPr marL="0">
              <a:buNone/>
            </a:pPr>
            <a:r>
              <a:rPr lang="en-US" b="1" dirty="0" smtClean="0"/>
              <a:t>Approval Date (rego_appr_date)</a:t>
            </a:r>
            <a:r>
              <a:rPr lang="en-US" dirty="0" smtClean="0"/>
              <a:t>: Today’s Date</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b="1" dirty="0" smtClean="0"/>
              <a:t>Note</a:t>
            </a:r>
            <a:r>
              <a:rPr lang="en-US" dirty="0" smtClean="0"/>
              <a:t>: Environment is an Oracle environment</a:t>
            </a:r>
          </a:p>
          <a:p>
            <a:pPr>
              <a:buNone/>
            </a:pPr>
            <a:r>
              <a:rPr lang="en-US" dirty="0" smtClean="0"/>
              <a:t>Approved By field uses the Resource Browse lookup (srm_resources.id)</a:t>
            </a:r>
          </a:p>
        </p:txBody>
      </p:sp>
      <p:sp>
        <p:nvSpPr>
          <p:cNvPr id="3" name="Title 2"/>
          <p:cNvSpPr>
            <a:spLocks noGrp="1"/>
          </p:cNvSpPr>
          <p:nvPr>
            <p:ph type="title"/>
          </p:nvPr>
        </p:nvSpPr>
        <p:spPr/>
        <p:txBody>
          <a:bodyPr>
            <a:normAutofit/>
          </a:bodyPr>
          <a:lstStyle/>
          <a:p>
            <a:r>
              <a:rPr lang="en-US" dirty="0" smtClean="0"/>
              <a:t>Exercise #1</a:t>
            </a:r>
            <a:endParaRPr lang="en-US" dirty="0"/>
          </a:p>
        </p:txBody>
      </p:sp>
      <p:grpSp>
        <p:nvGrpSpPr>
          <p:cNvPr id="7" name="Group 6"/>
          <p:cNvGrpSpPr/>
          <p:nvPr/>
        </p:nvGrpSpPr>
        <p:grpSpPr>
          <a:xfrm>
            <a:off x="1151037" y="2715302"/>
            <a:ext cx="2543175" cy="1704975"/>
            <a:chOff x="400459" y="3190468"/>
            <a:chExt cx="2543175" cy="1704975"/>
          </a:xfrm>
        </p:grpSpPr>
        <p:pic>
          <p:nvPicPr>
            <p:cNvPr id="3075" name="Picture 3"/>
            <p:cNvPicPr>
              <a:picLocks noChangeAspect="1" noChangeArrowheads="1"/>
            </p:cNvPicPr>
            <p:nvPr/>
          </p:nvPicPr>
          <p:blipFill>
            <a:blip r:embed="rId2" cstate="print"/>
            <a:srcRect/>
            <a:stretch>
              <a:fillRect/>
            </a:stretch>
          </p:blipFill>
          <p:spPr bwMode="auto">
            <a:xfrm>
              <a:off x="400459" y="3190468"/>
              <a:ext cx="2543175" cy="1704975"/>
            </a:xfrm>
            <a:prstGeom prst="rect">
              <a:avLst/>
            </a:prstGeom>
            <a:noFill/>
            <a:ln w="12700">
              <a:solidFill>
                <a:schemeClr val="tx1"/>
              </a:solidFill>
              <a:miter lim="800000"/>
              <a:headEnd/>
              <a:tailEnd/>
            </a:ln>
          </p:spPr>
        </p:pic>
        <p:sp>
          <p:nvSpPr>
            <p:cNvPr id="6" name="Rectangle 5"/>
            <p:cNvSpPr/>
            <p:nvPr/>
          </p:nvSpPr>
          <p:spPr>
            <a:xfrm>
              <a:off x="1319348" y="4637314"/>
              <a:ext cx="1528355" cy="222069"/>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076" name="Picture 4"/>
          <p:cNvPicPr>
            <a:picLocks noChangeAspect="1" noChangeArrowheads="1"/>
          </p:cNvPicPr>
          <p:nvPr/>
        </p:nvPicPr>
        <p:blipFill>
          <a:blip r:embed="rId3" cstate="print"/>
          <a:srcRect t="24936" r="24982"/>
          <a:stretch>
            <a:fillRect/>
          </a:stretch>
        </p:blipFill>
        <p:spPr bwMode="auto">
          <a:xfrm>
            <a:off x="4262869" y="3155953"/>
            <a:ext cx="4511030" cy="1161636"/>
          </a:xfrm>
          <a:prstGeom prst="rect">
            <a:avLst/>
          </a:prstGeom>
          <a:noFill/>
          <a:ln w="12700">
            <a:solidFill>
              <a:schemeClr val="tx1"/>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a:buNone/>
            </a:pPr>
            <a:r>
              <a:rPr lang="en-US" sz="1600" b="1" dirty="0" smtClean="0"/>
              <a:t>SQL to update project fields:</a:t>
            </a:r>
          </a:p>
          <a:p>
            <a:pPr marL="0">
              <a:buNone/>
            </a:pPr>
            <a:endParaRPr lang="en-US" sz="1600" b="1" dirty="0" smtClean="0"/>
          </a:p>
          <a:p>
            <a:pPr marL="0">
              <a:buNone/>
            </a:pPr>
            <a:r>
              <a:rPr lang="en-US" sz="1600" dirty="0" smtClean="0"/>
              <a:t>UPDATE  odf_ca_project ocp</a:t>
            </a:r>
          </a:p>
          <a:p>
            <a:pPr marL="0">
              <a:buNone/>
            </a:pPr>
            <a:r>
              <a:rPr lang="en-US" sz="1600" dirty="0" smtClean="0"/>
              <a:t>SET          ocp.rego_appr_date = sysdate,</a:t>
            </a:r>
          </a:p>
          <a:p>
            <a:pPr marL="0">
              <a:buNone/>
            </a:pPr>
            <a:r>
              <a:rPr lang="en-US" sz="1600" dirty="0" smtClean="0"/>
              <a:t>                 ocp.rego_appr_by = (SELECT  r.id </a:t>
            </a:r>
          </a:p>
          <a:p>
            <a:pPr marL="0">
              <a:buNone/>
            </a:pPr>
            <a:r>
              <a:rPr lang="en-US" sz="1600" dirty="0" smtClean="0"/>
              <a:t>                                                        FROM    bpm_run_processes brp </a:t>
            </a:r>
          </a:p>
          <a:p>
            <a:pPr marL="0">
              <a:buNone/>
            </a:pPr>
            <a:r>
              <a:rPr lang="en-US" sz="1600" dirty="0" smtClean="0"/>
              <a:t>                                                	            JOIN srm_resources r ON brp.initiated_by = r.user_id</a:t>
            </a:r>
          </a:p>
          <a:p>
            <a:pPr marL="0">
              <a:buNone/>
            </a:pPr>
            <a:r>
              <a:rPr lang="en-US" sz="1600" dirty="0" smtClean="0"/>
              <a:t>                                                        WHERE   brp.id = ?)</a:t>
            </a:r>
          </a:p>
          <a:p>
            <a:pPr marL="0">
              <a:buNone/>
            </a:pPr>
            <a:r>
              <a:rPr lang="en-US" sz="1600" dirty="0" smtClean="0"/>
              <a:t>WHERE   ocp.id = ?</a:t>
            </a:r>
            <a:endParaRPr lang="en-US" sz="1600" dirty="0"/>
          </a:p>
        </p:txBody>
      </p:sp>
      <p:sp>
        <p:nvSpPr>
          <p:cNvPr id="3" name="Title 2"/>
          <p:cNvSpPr>
            <a:spLocks noGrp="1"/>
          </p:cNvSpPr>
          <p:nvPr>
            <p:ph type="title"/>
          </p:nvPr>
        </p:nvSpPr>
        <p:spPr/>
        <p:txBody>
          <a:bodyPr/>
          <a:lstStyle/>
          <a:p>
            <a:r>
              <a:rPr lang="en-US" dirty="0" smtClean="0"/>
              <a:t>Exercise #1 Hint</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Exercise #1 Review</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a:buNone/>
            </a:pPr>
            <a:r>
              <a:rPr lang="en-US" dirty="0" smtClean="0"/>
              <a:t>By including the SOAP and XOG namespaces in GEL scripts, you give GEL the ability to communicate with the XOG web service. You must package each invocation in a proper SOAP envelope. </a:t>
            </a:r>
          </a:p>
          <a:p>
            <a:pPr marL="0">
              <a:buNone/>
            </a:pPr>
            <a:endParaRPr lang="en-US" dirty="0" smtClean="0"/>
          </a:p>
          <a:p>
            <a:pPr marL="0">
              <a:buNone/>
            </a:pPr>
            <a:r>
              <a:rPr lang="en-US" dirty="0" smtClean="0"/>
              <a:t>The following steps must be used within a GEL script to communicate with the XOG web service:</a:t>
            </a:r>
          </a:p>
          <a:p>
            <a:pPr marL="0">
              <a:buNone/>
            </a:pPr>
            <a:endParaRPr lang="en-US" dirty="0" smtClean="0"/>
          </a:p>
          <a:p>
            <a:pPr marL="0"/>
            <a:r>
              <a:rPr lang="en-US" dirty="0" smtClean="0"/>
              <a:t>Include the proper namespaces</a:t>
            </a:r>
          </a:p>
          <a:p>
            <a:pPr marL="0"/>
            <a:r>
              <a:rPr lang="en-US" dirty="0" smtClean="0"/>
              <a:t>Obtain a session ID</a:t>
            </a:r>
          </a:p>
          <a:p>
            <a:pPr marL="0"/>
            <a:r>
              <a:rPr lang="en-US" dirty="0" smtClean="0"/>
              <a:t>Create the XML file to send</a:t>
            </a:r>
          </a:p>
          <a:p>
            <a:pPr marL="0"/>
            <a:r>
              <a:rPr lang="en-US" dirty="0" smtClean="0"/>
              <a:t>Execute the XOG</a:t>
            </a:r>
          </a:p>
          <a:p>
            <a:pPr marL="0"/>
            <a:r>
              <a:rPr lang="en-US" dirty="0" smtClean="0"/>
              <a:t>Parse the Results</a:t>
            </a:r>
          </a:p>
          <a:p>
            <a:pPr marL="0"/>
            <a:r>
              <a:rPr lang="en-US" dirty="0" smtClean="0"/>
              <a:t>Logout</a:t>
            </a:r>
          </a:p>
          <a:p>
            <a:pPr marL="0">
              <a:buNone/>
            </a:pPr>
            <a:endParaRPr lang="en-US" dirty="0" smtClean="0"/>
          </a:p>
          <a:p>
            <a:pPr marL="0">
              <a:buNone/>
            </a:pPr>
            <a:endParaRPr lang="en-US" dirty="0" smtClean="0"/>
          </a:p>
          <a:p>
            <a:pPr marL="0">
              <a:buNone/>
            </a:pPr>
            <a:endParaRPr lang="en-US" dirty="0" smtClean="0"/>
          </a:p>
          <a:p>
            <a:pPr marL="0">
              <a:buNone/>
            </a:pPr>
            <a:endParaRPr lang="en-US" dirty="0" smtClean="0"/>
          </a:p>
          <a:p>
            <a:pPr marL="0">
              <a:buNone/>
            </a:pPr>
            <a:endParaRPr lang="en-US" dirty="0"/>
          </a:p>
        </p:txBody>
      </p:sp>
      <p:sp>
        <p:nvSpPr>
          <p:cNvPr id="3" name="Title 2"/>
          <p:cNvSpPr>
            <a:spLocks noGrp="1"/>
          </p:cNvSpPr>
          <p:nvPr>
            <p:ph type="title"/>
          </p:nvPr>
        </p:nvSpPr>
        <p:spPr/>
        <p:txBody>
          <a:bodyPr/>
          <a:lstStyle/>
          <a:p>
            <a:r>
              <a:rPr lang="en-US" dirty="0" smtClean="0"/>
              <a:t>SOAP / XOG</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a:buNone/>
            </a:pPr>
            <a:r>
              <a:rPr lang="en-US" dirty="0" smtClean="0"/>
              <a:t>&lt;gel:script xmlns:core="jelly:core“</a:t>
            </a:r>
          </a:p>
          <a:p>
            <a:pPr marL="0">
              <a:buNone/>
            </a:pPr>
            <a:r>
              <a:rPr lang="en-US" dirty="0" smtClean="0"/>
              <a:t>	xmlns:gel="jelly:com.niku.union.gel.GELTagLibrary“</a:t>
            </a:r>
          </a:p>
          <a:p>
            <a:pPr marL="0">
              <a:buNone/>
            </a:pPr>
            <a:r>
              <a:rPr lang="en-US" dirty="0" smtClean="0"/>
              <a:t>	xmlns:xog="http://www.niku.com/xog" </a:t>
            </a:r>
          </a:p>
          <a:p>
            <a:pPr marL="0">
              <a:buNone/>
            </a:pPr>
            <a:r>
              <a:rPr lang="en-US" dirty="0" smtClean="0"/>
              <a:t>	xmlns:soap="jelly:com.niku.union.gel.SOAPTagLibrary" </a:t>
            </a:r>
          </a:p>
          <a:p>
            <a:pPr marL="0">
              <a:buNone/>
            </a:pPr>
            <a:r>
              <a:rPr lang="en-US" dirty="0" smtClean="0"/>
              <a:t>	xmlns:soapenv="http://schemas.xmlsoap.org/soap/envelope/"&gt;</a:t>
            </a:r>
            <a:endParaRPr lang="en-US" dirty="0"/>
          </a:p>
        </p:txBody>
      </p:sp>
      <p:sp>
        <p:nvSpPr>
          <p:cNvPr id="3" name="Title 2"/>
          <p:cNvSpPr>
            <a:spLocks noGrp="1"/>
          </p:cNvSpPr>
          <p:nvPr>
            <p:ph type="title"/>
          </p:nvPr>
        </p:nvSpPr>
        <p:spPr/>
        <p:txBody>
          <a:bodyPr>
            <a:normAutofit fontScale="90000"/>
          </a:bodyPr>
          <a:lstStyle/>
          <a:p>
            <a:r>
              <a:rPr lang="en-US" dirty="0" smtClean="0"/>
              <a:t>XOG - Include the proper namespaces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a:buNone/>
            </a:pPr>
            <a:r>
              <a:rPr lang="en-US" dirty="0" smtClean="0"/>
              <a:t>&lt;!-- Get </a:t>
            </a:r>
            <a:r>
              <a:rPr lang="en-US" smtClean="0"/>
              <a:t>sessionId</a:t>
            </a:r>
            <a:r>
              <a:rPr lang="en-US" dirty="0" smtClean="0"/>
              <a:t> by </a:t>
            </a:r>
            <a:r>
              <a:rPr lang="en-US" smtClean="0"/>
              <a:t>username</a:t>
            </a:r>
            <a:r>
              <a:rPr lang="en-US" dirty="0" smtClean="0"/>
              <a:t> --&gt;</a:t>
            </a:r>
          </a:p>
          <a:p>
            <a:pPr marL="0">
              <a:buNone/>
            </a:pPr>
            <a:r>
              <a:rPr lang="en-US" dirty="0" smtClean="0"/>
              <a:t>&lt;gel:parameter var="</a:t>
            </a:r>
            <a:r>
              <a:rPr lang="en-US" smtClean="0"/>
              <a:t>username</a:t>
            </a:r>
            <a:r>
              <a:rPr lang="en-US" dirty="0" smtClean="0"/>
              <a:t>" default="</a:t>
            </a:r>
            <a:r>
              <a:rPr lang="en-US" b="1" dirty="0" smtClean="0"/>
              <a:t>admin</a:t>
            </a:r>
            <a:r>
              <a:rPr lang="en-US" dirty="0" smtClean="0"/>
              <a:t>"/&gt;</a:t>
            </a:r>
          </a:p>
          <a:p>
            <a:pPr marL="0">
              <a:buNone/>
            </a:pPr>
            <a:r>
              <a:rPr lang="en-US" dirty="0" smtClean="0"/>
              <a:t>&lt;core:new className="com.niku.union.security.DefaultSecurityIdentifier" var="secId" /&gt;</a:t>
            </a:r>
          </a:p>
          <a:p>
            <a:pPr marL="0">
              <a:buNone/>
            </a:pPr>
            <a:r>
              <a:rPr lang="en-US" dirty="0" smtClean="0"/>
              <a:t>&lt;core:invokeStatic var="userSessionCtrl" className="com.niku.union.security.UserSessionControllerFactory" method="getInstance" /&gt;</a:t>
            </a:r>
          </a:p>
          <a:p>
            <a:pPr marL="0">
              <a:buNone/>
            </a:pPr>
            <a:r>
              <a:rPr lang="en-US" dirty="0" smtClean="0"/>
              <a:t>&lt;core:set var="secId" value="${userSessionCtrl.init(</a:t>
            </a:r>
            <a:r>
              <a:rPr lang="en-US" b="1" smtClean="0"/>
              <a:t>username</a:t>
            </a:r>
            <a:r>
              <a:rPr lang="en-US" dirty="0" smtClean="0"/>
              <a:t>, secId)}"/&gt;</a:t>
            </a:r>
          </a:p>
          <a:p>
            <a:pPr marL="0">
              <a:buNone/>
            </a:pPr>
            <a:r>
              <a:rPr lang="en-US" dirty="0" smtClean="0"/>
              <a:t>&lt;core:set var="XOGUsername" value="${secId.getUserName()}"/&gt;</a:t>
            </a:r>
          </a:p>
          <a:p>
            <a:pPr marL="0">
              <a:buNone/>
            </a:pPr>
            <a:r>
              <a:rPr lang="en-US" dirty="0" smtClean="0"/>
              <a:t>&lt;core:set var="sessionID" value="${secId.getSessionId()}"/&gt;</a:t>
            </a:r>
          </a:p>
          <a:p>
            <a:pPr marL="0">
              <a:buNone/>
            </a:pPr>
            <a:endParaRPr lang="en-US" dirty="0" smtClean="0"/>
          </a:p>
          <a:p>
            <a:pPr marL="0">
              <a:buNone/>
            </a:pPr>
            <a:r>
              <a:rPr lang="en-US" dirty="0" smtClean="0"/>
              <a:t>&lt;core:choose&gt;</a:t>
            </a:r>
          </a:p>
          <a:p>
            <a:pPr marL="0">
              <a:buNone/>
            </a:pPr>
            <a:r>
              <a:rPr lang="en-US" dirty="0" smtClean="0"/>
              <a:t>   &lt;core:when test="${sessionID == null}"&gt;</a:t>
            </a:r>
          </a:p>
          <a:p>
            <a:pPr marL="0">
              <a:buNone/>
            </a:pPr>
            <a:r>
              <a:rPr lang="en-US" dirty="0" smtClean="0"/>
              <a:t>      &lt;gel:log level="ERROR"&gt; Unable to obtain a Session ID. &lt;/gel:log&gt;</a:t>
            </a:r>
          </a:p>
          <a:p>
            <a:pPr marL="0">
              <a:buNone/>
            </a:pPr>
            <a:r>
              <a:rPr lang="en-US" dirty="0" smtClean="0"/>
              <a:t>   &lt;/core:when&gt;</a:t>
            </a:r>
          </a:p>
          <a:p>
            <a:pPr marL="0">
              <a:buNone/>
            </a:pPr>
            <a:r>
              <a:rPr lang="en-US" dirty="0" smtClean="0"/>
              <a:t>   &lt;core:otherwise&gt;</a:t>
            </a:r>
          </a:p>
          <a:p>
            <a:pPr marL="0">
              <a:buNone/>
            </a:pPr>
            <a:r>
              <a:rPr lang="en-US" dirty="0" smtClean="0"/>
              <a:t>      &lt;!-- Execute XOG --&gt;</a:t>
            </a:r>
          </a:p>
          <a:p>
            <a:pPr marL="0">
              <a:buNone/>
            </a:pPr>
            <a:r>
              <a:rPr lang="en-US" dirty="0" smtClean="0"/>
              <a:t> &lt;/core:otherwise&gt;</a:t>
            </a:r>
          </a:p>
          <a:p>
            <a:pPr marL="0">
              <a:buNone/>
            </a:pPr>
            <a:r>
              <a:rPr lang="en-US" dirty="0" smtClean="0"/>
              <a:t>&lt;/core:choose&gt;</a:t>
            </a:r>
          </a:p>
          <a:p>
            <a:pPr marL="0">
              <a:buNone/>
            </a:pPr>
            <a:endParaRPr lang="en-US" dirty="0"/>
          </a:p>
        </p:txBody>
      </p:sp>
      <p:sp>
        <p:nvSpPr>
          <p:cNvPr id="3" name="Title 2"/>
          <p:cNvSpPr>
            <a:spLocks noGrp="1"/>
          </p:cNvSpPr>
          <p:nvPr>
            <p:ph type="title"/>
          </p:nvPr>
        </p:nvSpPr>
        <p:spPr/>
        <p:txBody>
          <a:bodyPr/>
          <a:lstStyle/>
          <a:p>
            <a:r>
              <a:rPr lang="en-US" dirty="0" smtClean="0"/>
              <a:t>XOG - Obtain a Session ID</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en-US" b="1" dirty="0" smtClean="0"/>
              <a:t>Example</a:t>
            </a:r>
            <a:r>
              <a:rPr lang="en-US" dirty="0" smtClean="0"/>
              <a:t>:</a:t>
            </a:r>
          </a:p>
          <a:p>
            <a:pPr>
              <a:buNone/>
            </a:pPr>
            <a:r>
              <a:rPr lang="en-US" dirty="0" smtClean="0"/>
              <a:t>&lt;gel:parse var="</a:t>
            </a:r>
            <a:r>
              <a:rPr lang="en-US" b="1" dirty="0" smtClean="0"/>
              <a:t>userXML</a:t>
            </a:r>
            <a:r>
              <a:rPr lang="en-US" dirty="0" smtClean="0"/>
              <a:t>"&gt;</a:t>
            </a:r>
          </a:p>
          <a:p>
            <a:pPr>
              <a:buNone/>
            </a:pPr>
            <a:r>
              <a:rPr lang="en-US" dirty="0" smtClean="0"/>
              <a:t>  &lt;NikuDataBus xmlns:xsi="http://www.w3.org/2001/XMLSchema-instance" xsi:noNamespaceSchemaLocation="../xsd/nikuxog_user.xsd"&gt;</a:t>
            </a:r>
          </a:p>
          <a:p>
            <a:pPr>
              <a:buNone/>
            </a:pPr>
            <a:r>
              <a:rPr lang="en-US" dirty="0" smtClean="0"/>
              <a:t>  &lt;Header action="write" externalSource="NIKU" objectType="user" version="13.2.0.472"/&gt;</a:t>
            </a:r>
          </a:p>
          <a:p>
            <a:pPr>
              <a:buNone/>
            </a:pPr>
            <a:r>
              <a:rPr lang="en-US" dirty="0" smtClean="0"/>
              <a:t>    &lt;Users&gt;</a:t>
            </a:r>
          </a:p>
          <a:p>
            <a:pPr>
              <a:buNone/>
            </a:pPr>
            <a:r>
              <a:rPr lang="en-US" dirty="0" smtClean="0"/>
              <a:t>      &lt;User externalId=" " isLDAP="false" uiThemeDefaultPartitionCode=" " userLanguage="English" userLocale="en_US”  userName="${row.userName}" userStatus="${row.userStatus}" </a:t>
            </a:r>
            <a:r>
              <a:rPr lang="en-US" dirty="0" err="1" smtClean="0"/>
              <a:t>userTimezone</a:t>
            </a:r>
            <a:r>
              <a:rPr lang="en-US" dirty="0" smtClean="0"/>
              <a:t>="America/</a:t>
            </a:r>
            <a:r>
              <a:rPr lang="en-US" dirty="0" err="1" smtClean="0"/>
              <a:t>Los_Angeles</a:t>
            </a:r>
            <a:r>
              <a:rPr lang="en-US" dirty="0" smtClean="0"/>
              <a:t>" </a:t>
            </a:r>
            <a:r>
              <a:rPr lang="en-US" dirty="0" err="1" smtClean="0"/>
              <a:t>userType</a:t>
            </a:r>
            <a:r>
              <a:rPr lang="en-US" dirty="0" smtClean="0"/>
              <a:t>="INTERNAL"&gt;</a:t>
            </a:r>
          </a:p>
          <a:p>
            <a:pPr>
              <a:buNone/>
            </a:pPr>
            <a:r>
              <a:rPr lang="en-US" dirty="0" smtClean="0"/>
              <a:t>        &lt;</a:t>
            </a:r>
            <a:r>
              <a:rPr lang="en-US" smtClean="0"/>
              <a:t>PersonalInformation</a:t>
            </a:r>
            <a:r>
              <a:rPr lang="en-US" dirty="0" smtClean="0"/>
              <a:t> </a:t>
            </a:r>
            <a:r>
              <a:rPr lang="en-US" smtClean="0"/>
              <a:t>emailAddress</a:t>
            </a:r>
            <a:r>
              <a:rPr lang="en-US" dirty="0" smtClean="0"/>
              <a:t>="${</a:t>
            </a:r>
            <a:r>
              <a:rPr lang="en-US" dirty="0" err="1" smtClean="0"/>
              <a:t>row.email</a:t>
            </a:r>
            <a:r>
              <a:rPr lang="en-US" dirty="0" smtClean="0"/>
              <a:t>}" </a:t>
            </a:r>
            <a:r>
              <a:rPr lang="en-US" smtClean="0"/>
              <a:t>firstName</a:t>
            </a:r>
            <a:r>
              <a:rPr lang="en-US" dirty="0" smtClean="0"/>
              <a:t>="${</a:t>
            </a:r>
            <a:r>
              <a:rPr lang="en-US" dirty="0" err="1" smtClean="0"/>
              <a:t>row.</a:t>
            </a:r>
            <a:r>
              <a:rPr lang="en-US" smtClean="0"/>
              <a:t>firstName</a:t>
            </a:r>
            <a:r>
              <a:rPr lang="en-US" dirty="0" smtClean="0"/>
              <a:t>}" </a:t>
            </a:r>
            <a:r>
              <a:rPr lang="en-US" smtClean="0"/>
              <a:t>lastName</a:t>
            </a:r>
            <a:r>
              <a:rPr lang="en-US" dirty="0" smtClean="0"/>
              <a:t>="${</a:t>
            </a:r>
            <a:r>
              <a:rPr lang="en-US" dirty="0" err="1" smtClean="0"/>
              <a:t>row.</a:t>
            </a:r>
            <a:r>
              <a:rPr lang="en-US" smtClean="0"/>
              <a:t>lastName</a:t>
            </a:r>
            <a:r>
              <a:rPr lang="en-US" dirty="0" smtClean="0"/>
              <a:t>}"/&gt;</a:t>
            </a:r>
          </a:p>
          <a:p>
            <a:pPr>
              <a:buNone/>
            </a:pPr>
            <a:r>
              <a:rPr lang="en-US" dirty="0" smtClean="0"/>
              <a:t>        &lt;Resource </a:t>
            </a:r>
            <a:r>
              <a:rPr lang="en-US" smtClean="0"/>
              <a:t>resourceId</a:t>
            </a:r>
            <a:r>
              <a:rPr lang="en-US" dirty="0" smtClean="0"/>
              <a:t>="${</a:t>
            </a:r>
            <a:r>
              <a:rPr lang="en-US" dirty="0" err="1" smtClean="0"/>
              <a:t>row.</a:t>
            </a:r>
            <a:r>
              <a:rPr lang="en-US" smtClean="0"/>
              <a:t>resourceId</a:t>
            </a:r>
            <a:r>
              <a:rPr lang="en-US" dirty="0" smtClean="0"/>
              <a:t>}"/&gt;</a:t>
            </a:r>
          </a:p>
          <a:p>
            <a:pPr>
              <a:buNone/>
            </a:pPr>
            <a:r>
              <a:rPr lang="en-US" dirty="0" smtClean="0"/>
              <a:t>        &lt;Groups/&gt;</a:t>
            </a:r>
          </a:p>
          <a:p>
            <a:pPr>
              <a:buNone/>
            </a:pPr>
            <a:r>
              <a:rPr lang="en-US" dirty="0" smtClean="0"/>
              <a:t>      &lt;/User&gt;</a:t>
            </a:r>
          </a:p>
          <a:p>
            <a:pPr>
              <a:buNone/>
            </a:pPr>
            <a:r>
              <a:rPr lang="en-US" dirty="0" smtClean="0"/>
              <a:t>    &lt;/Users&gt;</a:t>
            </a:r>
          </a:p>
          <a:p>
            <a:pPr>
              <a:buNone/>
            </a:pPr>
            <a:r>
              <a:rPr lang="en-US" dirty="0" smtClean="0"/>
              <a:t>  &lt;/</a:t>
            </a:r>
            <a:r>
              <a:rPr lang="en-US" smtClean="0"/>
              <a:t>NikuDataBus</a:t>
            </a:r>
            <a:r>
              <a:rPr lang="en-US" dirty="0" smtClean="0"/>
              <a:t>&gt;</a:t>
            </a:r>
          </a:p>
          <a:p>
            <a:pPr marL="0">
              <a:buNone/>
            </a:pPr>
            <a:r>
              <a:rPr lang="en-US" dirty="0" smtClean="0"/>
              <a:t>&lt;/</a:t>
            </a:r>
            <a:r>
              <a:rPr lang="en-US" dirty="0" err="1" smtClean="0"/>
              <a:t>gel:parse</a:t>
            </a:r>
            <a:r>
              <a:rPr lang="en-US" dirty="0" smtClean="0"/>
              <a:t>&gt;</a:t>
            </a:r>
            <a:endParaRPr lang="en-US" dirty="0"/>
          </a:p>
        </p:txBody>
      </p:sp>
      <p:sp>
        <p:nvSpPr>
          <p:cNvPr id="3" name="Title 2"/>
          <p:cNvSpPr>
            <a:spLocks noGrp="1"/>
          </p:cNvSpPr>
          <p:nvPr>
            <p:ph type="title"/>
          </p:nvPr>
        </p:nvSpPr>
        <p:spPr/>
        <p:txBody>
          <a:bodyPr/>
          <a:lstStyle/>
          <a:p>
            <a:r>
              <a:rPr lang="en-US" dirty="0" smtClean="0"/>
              <a:t>XOG - Create the XML File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r>
              <a:rPr lang="en-US" dirty="0" smtClean="0"/>
              <a:t>&lt;!-- Execute XOG --&gt;</a:t>
            </a:r>
          </a:p>
          <a:p>
            <a:pPr>
              <a:buNone/>
            </a:pPr>
            <a:r>
              <a:rPr lang="en-US" dirty="0" smtClean="0"/>
              <a:t>&lt;</a:t>
            </a:r>
            <a:r>
              <a:rPr lang="en-US" dirty="0" err="1" smtClean="0"/>
              <a:t>soap:invoke</a:t>
            </a:r>
            <a:r>
              <a:rPr lang="en-US" dirty="0" smtClean="0"/>
              <a:t> endpoint=“</a:t>
            </a:r>
            <a:r>
              <a:rPr lang="en-US" b="1" dirty="0" smtClean="0"/>
              <a:t>internal</a:t>
            </a:r>
            <a:r>
              <a:rPr lang="en-US" dirty="0" smtClean="0"/>
              <a:t>" </a:t>
            </a:r>
            <a:r>
              <a:rPr lang="en-US" smtClean="0"/>
              <a:t>var</a:t>
            </a:r>
            <a:r>
              <a:rPr lang="en-US" dirty="0" smtClean="0"/>
              <a:t>="result"&gt;</a:t>
            </a:r>
          </a:p>
          <a:p>
            <a:pPr>
              <a:buNone/>
            </a:pPr>
            <a:r>
              <a:rPr lang="en-US" dirty="0" smtClean="0"/>
              <a:t>  &lt;</a:t>
            </a:r>
            <a:r>
              <a:rPr lang="en-US" dirty="0" err="1" smtClean="0"/>
              <a:t>soap:message</a:t>
            </a:r>
            <a:r>
              <a:rPr lang="en-US" dirty="0" smtClean="0"/>
              <a:t>&gt;</a:t>
            </a:r>
          </a:p>
          <a:p>
            <a:pPr>
              <a:buNone/>
            </a:pPr>
            <a:r>
              <a:rPr lang="en-US" dirty="0" smtClean="0"/>
              <a:t>    &lt;</a:t>
            </a:r>
            <a:r>
              <a:rPr lang="en-US" dirty="0" err="1" smtClean="0"/>
              <a:t>soapenv:Envelope</a:t>
            </a:r>
            <a:r>
              <a:rPr lang="en-US" dirty="0" smtClean="0"/>
              <a:t> </a:t>
            </a:r>
            <a:r>
              <a:rPr lang="en-US" dirty="0" err="1" smtClean="0"/>
              <a:t>xmlns:soapenv</a:t>
            </a:r>
            <a:r>
              <a:rPr lang="en-US" dirty="0" smtClean="0"/>
              <a:t>="http://schemas.xmlsoap.org/soap/envelope/" </a:t>
            </a:r>
            <a:r>
              <a:rPr lang="en-US" dirty="0" err="1" smtClean="0"/>
              <a:t>xmlns:xog</a:t>
            </a:r>
            <a:r>
              <a:rPr lang="en-US" dirty="0" smtClean="0"/>
              <a:t>="http://www.niku.com/xog"&gt;</a:t>
            </a:r>
          </a:p>
          <a:p>
            <a:pPr>
              <a:buNone/>
            </a:pPr>
            <a:r>
              <a:rPr lang="en-US" dirty="0" smtClean="0"/>
              <a:t>      &lt;</a:t>
            </a:r>
            <a:r>
              <a:rPr lang="en-US" dirty="0" err="1" smtClean="0"/>
              <a:t>soapenv:Header</a:t>
            </a:r>
            <a:r>
              <a:rPr lang="en-US" dirty="0" smtClean="0"/>
              <a:t>&gt;</a:t>
            </a:r>
          </a:p>
          <a:p>
            <a:pPr>
              <a:buNone/>
            </a:pPr>
            <a:r>
              <a:rPr lang="en-US" dirty="0" smtClean="0"/>
              <a:t>        &lt;</a:t>
            </a:r>
            <a:r>
              <a:rPr lang="en-US" dirty="0" err="1" smtClean="0"/>
              <a:t>xog:Auth</a:t>
            </a:r>
            <a:r>
              <a:rPr lang="en-US" dirty="0" smtClean="0"/>
              <a:t>&gt;</a:t>
            </a:r>
          </a:p>
          <a:p>
            <a:pPr>
              <a:buNone/>
            </a:pPr>
            <a:r>
              <a:rPr lang="en-US" dirty="0" smtClean="0"/>
              <a:t>          &lt;</a:t>
            </a:r>
            <a:r>
              <a:rPr lang="en-US" dirty="0" err="1" smtClean="0"/>
              <a:t>xog:</a:t>
            </a:r>
            <a:r>
              <a:rPr lang="en-US" smtClean="0"/>
              <a:t>SessionID</a:t>
            </a:r>
            <a:r>
              <a:rPr lang="en-US" dirty="0" smtClean="0"/>
              <a:t>&gt;</a:t>
            </a:r>
            <a:r>
              <a:rPr lang="en-US" b="1" dirty="0" smtClean="0"/>
              <a:t>${</a:t>
            </a:r>
            <a:r>
              <a:rPr lang="en-US" b="1" smtClean="0"/>
              <a:t>sessionID</a:t>
            </a:r>
            <a:r>
              <a:rPr lang="en-US" b="1" dirty="0" smtClean="0"/>
              <a:t>}</a:t>
            </a:r>
            <a:r>
              <a:rPr lang="en-US" dirty="0" smtClean="0"/>
              <a:t>&lt;/</a:t>
            </a:r>
            <a:r>
              <a:rPr lang="en-US" dirty="0" err="1" smtClean="0"/>
              <a:t>xog:</a:t>
            </a:r>
            <a:r>
              <a:rPr lang="en-US" smtClean="0"/>
              <a:t>SessionID</a:t>
            </a:r>
            <a:r>
              <a:rPr lang="en-US" dirty="0" smtClean="0"/>
              <a:t>&gt;</a:t>
            </a:r>
          </a:p>
          <a:p>
            <a:pPr>
              <a:buNone/>
            </a:pPr>
            <a:r>
              <a:rPr lang="en-US" dirty="0" smtClean="0"/>
              <a:t>        &lt;/</a:t>
            </a:r>
            <a:r>
              <a:rPr lang="en-US" dirty="0" err="1" smtClean="0"/>
              <a:t>xog:Auth</a:t>
            </a:r>
            <a:r>
              <a:rPr lang="en-US" dirty="0" smtClean="0"/>
              <a:t>&gt;</a:t>
            </a:r>
          </a:p>
          <a:p>
            <a:pPr>
              <a:buNone/>
            </a:pPr>
            <a:r>
              <a:rPr lang="en-US" dirty="0" smtClean="0"/>
              <a:t>      &lt;/</a:t>
            </a:r>
            <a:r>
              <a:rPr lang="en-US" dirty="0" err="1" smtClean="0"/>
              <a:t>soapenv:Header</a:t>
            </a:r>
            <a:r>
              <a:rPr lang="en-US" dirty="0" smtClean="0"/>
              <a:t>&gt;</a:t>
            </a:r>
          </a:p>
          <a:p>
            <a:pPr>
              <a:buNone/>
            </a:pPr>
            <a:r>
              <a:rPr lang="en-US" dirty="0" smtClean="0"/>
              <a:t>      &lt;</a:t>
            </a:r>
            <a:r>
              <a:rPr lang="en-US" dirty="0" err="1" smtClean="0"/>
              <a:t>soapenv:Body</a:t>
            </a:r>
            <a:r>
              <a:rPr lang="en-US" dirty="0" smtClean="0"/>
              <a:t>&gt;</a:t>
            </a:r>
          </a:p>
          <a:p>
            <a:pPr>
              <a:buNone/>
            </a:pPr>
            <a:r>
              <a:rPr lang="en-US" dirty="0" smtClean="0"/>
              <a:t>        &lt;</a:t>
            </a:r>
            <a:r>
              <a:rPr lang="en-US" dirty="0" err="1" smtClean="0"/>
              <a:t>gel:include</a:t>
            </a:r>
            <a:r>
              <a:rPr lang="en-US" dirty="0" smtClean="0"/>
              <a:t> select="</a:t>
            </a:r>
            <a:r>
              <a:rPr lang="en-US" b="1" dirty="0" smtClean="0"/>
              <a:t>$</a:t>
            </a:r>
            <a:r>
              <a:rPr lang="en-US" b="1" dirty="0" err="1" smtClean="0"/>
              <a:t>userXML</a:t>
            </a:r>
            <a:r>
              <a:rPr lang="en-US" dirty="0" smtClean="0"/>
              <a:t>"/&gt;</a:t>
            </a:r>
          </a:p>
          <a:p>
            <a:pPr>
              <a:buNone/>
            </a:pPr>
            <a:r>
              <a:rPr lang="en-US" dirty="0" smtClean="0"/>
              <a:t>      &lt;/</a:t>
            </a:r>
            <a:r>
              <a:rPr lang="en-US" dirty="0" err="1" smtClean="0"/>
              <a:t>soapenv:Body</a:t>
            </a:r>
            <a:r>
              <a:rPr lang="en-US" dirty="0" smtClean="0"/>
              <a:t>&gt;</a:t>
            </a:r>
          </a:p>
          <a:p>
            <a:pPr>
              <a:buNone/>
            </a:pPr>
            <a:r>
              <a:rPr lang="en-US" dirty="0" smtClean="0"/>
              <a:t>    &lt;/</a:t>
            </a:r>
            <a:r>
              <a:rPr lang="en-US" dirty="0" err="1" smtClean="0"/>
              <a:t>soapenv:Envelope</a:t>
            </a:r>
            <a:r>
              <a:rPr lang="en-US" dirty="0" smtClean="0"/>
              <a:t>&gt;</a:t>
            </a:r>
          </a:p>
          <a:p>
            <a:pPr>
              <a:buNone/>
            </a:pPr>
            <a:r>
              <a:rPr lang="en-US" dirty="0" smtClean="0"/>
              <a:t>  &lt;/</a:t>
            </a:r>
            <a:r>
              <a:rPr lang="en-US" dirty="0" err="1" smtClean="0"/>
              <a:t>soap:message</a:t>
            </a:r>
            <a:r>
              <a:rPr lang="en-US" dirty="0" smtClean="0"/>
              <a:t>&gt;</a:t>
            </a:r>
          </a:p>
          <a:p>
            <a:pPr>
              <a:buNone/>
            </a:pPr>
            <a:r>
              <a:rPr lang="en-US" dirty="0" smtClean="0"/>
              <a:t>&lt;/</a:t>
            </a:r>
            <a:r>
              <a:rPr lang="en-US" dirty="0" err="1" smtClean="0"/>
              <a:t>soap:invoke</a:t>
            </a:r>
            <a:r>
              <a:rPr lang="en-US" dirty="0" smtClean="0"/>
              <a:t>&gt;</a:t>
            </a:r>
          </a:p>
          <a:p>
            <a:endParaRPr lang="en-US" dirty="0" smtClean="0"/>
          </a:p>
          <a:p>
            <a:endParaRPr lang="en-US" dirty="0" smtClean="0"/>
          </a:p>
        </p:txBody>
      </p:sp>
      <p:sp>
        <p:nvSpPr>
          <p:cNvPr id="3" name="Title 2"/>
          <p:cNvSpPr>
            <a:spLocks noGrp="1"/>
          </p:cNvSpPr>
          <p:nvPr>
            <p:ph type="title"/>
          </p:nvPr>
        </p:nvSpPr>
        <p:spPr/>
        <p:txBody>
          <a:bodyPr/>
          <a:lstStyle/>
          <a:p>
            <a:r>
              <a:rPr lang="en-US" dirty="0" smtClean="0"/>
              <a:t>XOG - Execute the XOG</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a:buNone/>
            </a:pPr>
            <a:r>
              <a:rPr lang="en-US" dirty="0" smtClean="0"/>
              <a:t>&lt;!-- Parse Results --&gt;</a:t>
            </a:r>
          </a:p>
          <a:p>
            <a:pPr marL="0">
              <a:buNone/>
            </a:pPr>
            <a:r>
              <a:rPr lang="en-US" dirty="0" smtClean="0"/>
              <a:t>&lt;</a:t>
            </a:r>
            <a:r>
              <a:rPr lang="en-US" dirty="0" err="1" smtClean="0"/>
              <a:t>gel:set</a:t>
            </a:r>
            <a:r>
              <a:rPr lang="en-US" dirty="0" smtClean="0"/>
              <a:t> </a:t>
            </a:r>
            <a:r>
              <a:rPr lang="en-US" smtClean="0"/>
              <a:t>asString</a:t>
            </a:r>
            <a:r>
              <a:rPr lang="en-US" dirty="0" smtClean="0"/>
              <a:t>="true" select="$result//</a:t>
            </a:r>
            <a:r>
              <a:rPr lang="en-US" smtClean="0"/>
              <a:t>XOGOutput</a:t>
            </a:r>
            <a:r>
              <a:rPr lang="en-US" dirty="0" smtClean="0"/>
              <a:t>/Status/@state" </a:t>
            </a:r>
            <a:r>
              <a:rPr lang="en-US" smtClean="0"/>
              <a:t>var</a:t>
            </a:r>
            <a:r>
              <a:rPr lang="en-US" dirty="0" smtClean="0"/>
              <a:t>="</a:t>
            </a:r>
            <a:r>
              <a:rPr lang="en-US" dirty="0" err="1" smtClean="0"/>
              <a:t>XOGState</a:t>
            </a:r>
            <a:r>
              <a:rPr lang="en-US" dirty="0" smtClean="0"/>
              <a:t>"/&gt;</a:t>
            </a:r>
          </a:p>
          <a:p>
            <a:pPr marL="0">
              <a:buNone/>
            </a:pPr>
            <a:r>
              <a:rPr lang="en-US" dirty="0" smtClean="0"/>
              <a:t>&lt;</a:t>
            </a:r>
            <a:r>
              <a:rPr lang="en-US" dirty="0" err="1" smtClean="0"/>
              <a:t>core:choose</a:t>
            </a:r>
            <a:r>
              <a:rPr lang="en-US" dirty="0" smtClean="0"/>
              <a:t>&gt;</a:t>
            </a:r>
          </a:p>
          <a:p>
            <a:pPr marL="0">
              <a:buNone/>
            </a:pPr>
            <a:endParaRPr lang="en-US" dirty="0" smtClean="0"/>
          </a:p>
          <a:p>
            <a:pPr marL="0">
              <a:buNone/>
            </a:pPr>
            <a:r>
              <a:rPr lang="en-US" dirty="0" smtClean="0"/>
              <a:t>  &lt;!-- Success --&gt;</a:t>
            </a:r>
          </a:p>
          <a:p>
            <a:pPr marL="0">
              <a:buNone/>
            </a:pPr>
            <a:r>
              <a:rPr lang="en-US" dirty="0" smtClean="0"/>
              <a:t>  &lt;</a:t>
            </a:r>
            <a:r>
              <a:rPr lang="en-US" dirty="0" err="1" smtClean="0"/>
              <a:t>core:when</a:t>
            </a:r>
            <a:r>
              <a:rPr lang="en-US" dirty="0" smtClean="0"/>
              <a:t> test="${</a:t>
            </a:r>
            <a:r>
              <a:rPr lang="en-US" dirty="0" err="1" smtClean="0"/>
              <a:t>XOGState</a:t>
            </a:r>
            <a:r>
              <a:rPr lang="en-US" dirty="0" smtClean="0"/>
              <a:t> == 'SUCCESS'}"&gt;</a:t>
            </a:r>
          </a:p>
          <a:p>
            <a:pPr marL="0">
              <a:buNone/>
            </a:pPr>
            <a:r>
              <a:rPr lang="en-US" dirty="0" smtClean="0"/>
              <a:t>    &lt;</a:t>
            </a:r>
            <a:r>
              <a:rPr lang="en-US" dirty="0" err="1" smtClean="0"/>
              <a:t>gel:set</a:t>
            </a:r>
            <a:r>
              <a:rPr lang="en-US" dirty="0" smtClean="0"/>
              <a:t> </a:t>
            </a:r>
            <a:r>
              <a:rPr lang="en-US" smtClean="0"/>
              <a:t>asString</a:t>
            </a:r>
            <a:r>
              <a:rPr lang="en-US" dirty="0" smtClean="0"/>
              <a:t>="true" select="$result//</a:t>
            </a:r>
            <a:r>
              <a:rPr lang="en-US" smtClean="0"/>
              <a:t>XOGOutput</a:t>
            </a:r>
            <a:r>
              <a:rPr lang="en-US" dirty="0" smtClean="0"/>
              <a:t>/Statistics" </a:t>
            </a:r>
            <a:r>
              <a:rPr lang="en-US" smtClean="0"/>
              <a:t>var</a:t>
            </a:r>
            <a:r>
              <a:rPr lang="en-US" dirty="0" smtClean="0"/>
              <a:t>="</a:t>
            </a:r>
            <a:r>
              <a:rPr lang="en-US" smtClean="0"/>
              <a:t>xogStats</a:t>
            </a:r>
            <a:r>
              <a:rPr lang="en-US" dirty="0" smtClean="0"/>
              <a:t>"/&gt; </a:t>
            </a:r>
          </a:p>
          <a:p>
            <a:pPr marL="0">
              <a:buNone/>
            </a:pPr>
            <a:r>
              <a:rPr lang="en-US" dirty="0" smtClean="0"/>
              <a:t>    &lt;</a:t>
            </a:r>
            <a:r>
              <a:rPr lang="en-US" dirty="0" err="1" smtClean="0"/>
              <a:t>gel:log</a:t>
            </a:r>
            <a:r>
              <a:rPr lang="en-US" dirty="0" smtClean="0"/>
              <a:t> level="INFO"&gt;User XOG Stats: ${</a:t>
            </a:r>
            <a:r>
              <a:rPr lang="en-US" smtClean="0"/>
              <a:t>xogStats</a:t>
            </a:r>
            <a:r>
              <a:rPr lang="en-US" dirty="0" smtClean="0"/>
              <a:t>} &lt;/</a:t>
            </a:r>
            <a:r>
              <a:rPr lang="en-US" dirty="0" err="1" smtClean="0"/>
              <a:t>gel:log</a:t>
            </a:r>
            <a:r>
              <a:rPr lang="en-US" dirty="0" smtClean="0"/>
              <a:t>&gt;</a:t>
            </a:r>
          </a:p>
          <a:p>
            <a:pPr marL="0">
              <a:buNone/>
            </a:pPr>
            <a:r>
              <a:rPr lang="en-US" dirty="0" smtClean="0"/>
              <a:t>  &lt;/</a:t>
            </a:r>
            <a:r>
              <a:rPr lang="en-US" dirty="0" err="1" smtClean="0"/>
              <a:t>core:when</a:t>
            </a:r>
            <a:r>
              <a:rPr lang="en-US" dirty="0" smtClean="0"/>
              <a:t>&gt;</a:t>
            </a:r>
          </a:p>
          <a:p>
            <a:pPr marL="0">
              <a:buNone/>
            </a:pPr>
            <a:r>
              <a:rPr lang="en-US" dirty="0" smtClean="0"/>
              <a:t>    </a:t>
            </a:r>
          </a:p>
          <a:p>
            <a:pPr marL="0">
              <a:buNone/>
            </a:pPr>
            <a:r>
              <a:rPr lang="en-US" dirty="0" smtClean="0"/>
              <a:t>&lt;!-- Failure --&gt;</a:t>
            </a:r>
          </a:p>
          <a:p>
            <a:pPr marL="0">
              <a:buNone/>
            </a:pPr>
            <a:r>
              <a:rPr lang="en-US" dirty="0" smtClean="0"/>
              <a:t>  &lt;</a:t>
            </a:r>
            <a:r>
              <a:rPr lang="en-US" dirty="0" err="1" smtClean="0"/>
              <a:t>core:otherwise</a:t>
            </a:r>
            <a:r>
              <a:rPr lang="en-US" dirty="0" smtClean="0"/>
              <a:t>&gt;</a:t>
            </a:r>
          </a:p>
          <a:p>
            <a:pPr marL="0">
              <a:buNone/>
            </a:pPr>
            <a:r>
              <a:rPr lang="en-US" dirty="0" smtClean="0"/>
              <a:t>    &lt;</a:t>
            </a:r>
            <a:r>
              <a:rPr lang="en-US" dirty="0" err="1" smtClean="0"/>
              <a:t>gel:log</a:t>
            </a:r>
            <a:r>
              <a:rPr lang="en-US" dirty="0" smtClean="0"/>
              <a:t> level="WARN"&gt;&lt;</a:t>
            </a:r>
            <a:r>
              <a:rPr lang="en-US" dirty="0" err="1" smtClean="0"/>
              <a:t>gel:expr</a:t>
            </a:r>
            <a:r>
              <a:rPr lang="en-US" dirty="0" smtClean="0"/>
              <a:t> select="$</a:t>
            </a:r>
            <a:r>
              <a:rPr lang="en-US" dirty="0" err="1" smtClean="0"/>
              <a:t>userXML</a:t>
            </a:r>
            <a:r>
              <a:rPr lang="en-US" dirty="0" smtClean="0"/>
              <a:t>/"/&gt;&lt;/</a:t>
            </a:r>
            <a:r>
              <a:rPr lang="en-US" dirty="0" err="1" smtClean="0"/>
              <a:t>gel:log</a:t>
            </a:r>
            <a:r>
              <a:rPr lang="en-US" dirty="0" smtClean="0"/>
              <a:t>&gt;</a:t>
            </a:r>
          </a:p>
          <a:p>
            <a:pPr marL="0">
              <a:buNone/>
            </a:pPr>
            <a:r>
              <a:rPr lang="en-US" dirty="0" smtClean="0"/>
              <a:t>    &lt;</a:t>
            </a:r>
            <a:r>
              <a:rPr lang="en-US" dirty="0" err="1" smtClean="0"/>
              <a:t>gel:log</a:t>
            </a:r>
            <a:r>
              <a:rPr lang="en-US" dirty="0" smtClean="0"/>
              <a:t> level="ERROR"&gt;&lt;</a:t>
            </a:r>
            <a:r>
              <a:rPr lang="en-US" dirty="0" err="1" smtClean="0"/>
              <a:t>gel:expr</a:t>
            </a:r>
            <a:r>
              <a:rPr lang="en-US" dirty="0" smtClean="0"/>
              <a:t> select="$result/"/&gt;&lt;/</a:t>
            </a:r>
            <a:r>
              <a:rPr lang="en-US" dirty="0" err="1" smtClean="0"/>
              <a:t>gel:log</a:t>
            </a:r>
            <a:r>
              <a:rPr lang="en-US" dirty="0" smtClean="0"/>
              <a:t>&gt;</a:t>
            </a:r>
          </a:p>
          <a:p>
            <a:pPr marL="0">
              <a:buNone/>
            </a:pPr>
            <a:r>
              <a:rPr lang="en-US" dirty="0" smtClean="0"/>
              <a:t>  &lt;/</a:t>
            </a:r>
            <a:r>
              <a:rPr lang="en-US" dirty="0" err="1" smtClean="0"/>
              <a:t>core:otherwise</a:t>
            </a:r>
            <a:r>
              <a:rPr lang="en-US" dirty="0" smtClean="0"/>
              <a:t>&gt;</a:t>
            </a:r>
          </a:p>
          <a:p>
            <a:pPr marL="0">
              <a:buNone/>
            </a:pPr>
            <a:endParaRPr lang="en-US" dirty="0" smtClean="0"/>
          </a:p>
          <a:p>
            <a:pPr marL="0">
              <a:buNone/>
            </a:pPr>
            <a:r>
              <a:rPr lang="en-US" dirty="0" smtClean="0"/>
              <a:t>&lt;/</a:t>
            </a:r>
            <a:r>
              <a:rPr lang="en-US" dirty="0" err="1" smtClean="0"/>
              <a:t>core:choose</a:t>
            </a:r>
            <a:r>
              <a:rPr lang="en-US" dirty="0" smtClean="0"/>
              <a:t>&gt;</a:t>
            </a:r>
            <a:endParaRPr lang="en-US" dirty="0"/>
          </a:p>
        </p:txBody>
      </p:sp>
      <p:sp>
        <p:nvSpPr>
          <p:cNvPr id="3" name="Title 2"/>
          <p:cNvSpPr>
            <a:spLocks noGrp="1"/>
          </p:cNvSpPr>
          <p:nvPr>
            <p:ph type="title"/>
          </p:nvPr>
        </p:nvSpPr>
        <p:spPr/>
        <p:txBody>
          <a:bodyPr/>
          <a:lstStyle/>
          <a:p>
            <a:r>
              <a:rPr lang="en-US" dirty="0" smtClean="0"/>
              <a:t>XOG - Parse the Results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GEL run-time is packaged with XOG in the XOG client. Once the client is installed, you can use the GEL command in the </a:t>
            </a:r>
            <a:r>
              <a:rPr lang="en-US" i="1" dirty="0" smtClean="0"/>
              <a:t>bin directory of the XOG client to validate and execute GEL scripts.</a:t>
            </a:r>
          </a:p>
          <a:p>
            <a:endParaRPr lang="en-US" i="1" dirty="0" smtClean="0"/>
          </a:p>
          <a:p>
            <a:r>
              <a:rPr lang="en-US" i="1" dirty="0" smtClean="0"/>
              <a:t>GEL can also be used within Clarity processes.</a:t>
            </a:r>
            <a:endParaRPr lang="en-US" dirty="0"/>
          </a:p>
        </p:txBody>
      </p:sp>
      <p:sp>
        <p:nvSpPr>
          <p:cNvPr id="3" name="Title 2"/>
          <p:cNvSpPr>
            <a:spLocks noGrp="1"/>
          </p:cNvSpPr>
          <p:nvPr>
            <p:ph type="title"/>
          </p:nvPr>
        </p:nvSpPr>
        <p:spPr/>
        <p:txBody>
          <a:bodyPr/>
          <a:lstStyle/>
          <a:p>
            <a:r>
              <a:rPr lang="en-US" dirty="0" smtClean="0"/>
              <a:t>GEL Setup</a:t>
            </a:r>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562113" y="3652026"/>
            <a:ext cx="4257675" cy="1095375"/>
          </a:xfrm>
          <a:prstGeom prst="rect">
            <a:avLst/>
          </a:prstGeom>
          <a:noFill/>
          <a:ln w="12700">
            <a:solidFill>
              <a:schemeClr val="tx1"/>
            </a:solidFill>
            <a:miter lim="800000"/>
            <a:headEnd/>
            <a:tailEnd/>
          </a:ln>
          <a:effectLst>
            <a:outerShdw blurRad="50800" dist="38100" dir="2700000" algn="tl" rotWithShape="0">
              <a:prstClr val="black">
                <a:alpha val="40000"/>
              </a:prstClr>
            </a:outerShdw>
          </a:effectLst>
        </p:spPr>
      </p:pic>
      <p:pic>
        <p:nvPicPr>
          <p:cNvPr id="2052" name="Picture 4"/>
          <p:cNvPicPr>
            <a:picLocks noChangeAspect="1" noChangeArrowheads="1"/>
          </p:cNvPicPr>
          <p:nvPr/>
        </p:nvPicPr>
        <p:blipFill>
          <a:blip r:embed="rId3" cstate="print"/>
          <a:srcRect/>
          <a:stretch>
            <a:fillRect/>
          </a:stretch>
        </p:blipFill>
        <p:spPr bwMode="auto">
          <a:xfrm>
            <a:off x="4031396" y="3920491"/>
            <a:ext cx="4791075" cy="1943100"/>
          </a:xfrm>
          <a:prstGeom prst="rect">
            <a:avLst/>
          </a:prstGeom>
          <a:noFill/>
          <a:ln w="12700">
            <a:solidFill>
              <a:schemeClr val="tx1"/>
            </a:solidFill>
            <a:miter lim="800000"/>
            <a:headEnd/>
            <a:tailEnd/>
          </a:ln>
          <a:effectLst>
            <a:outerShdw blurRad="50800" dist="38100" dir="2700000" algn="tl" rotWithShape="0">
              <a:prstClr val="black">
                <a:alpha val="40000"/>
              </a:prstClr>
            </a:outerShdw>
          </a:effectLst>
        </p:spPr>
      </p:pic>
      <p:sp>
        <p:nvSpPr>
          <p:cNvPr id="7" name="Rectangle 6"/>
          <p:cNvSpPr/>
          <p:nvPr/>
        </p:nvSpPr>
        <p:spPr>
          <a:xfrm>
            <a:off x="587829" y="4415250"/>
            <a:ext cx="666205" cy="3396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Arrow Connector 8"/>
          <p:cNvCxnSpPr/>
          <p:nvPr/>
        </p:nvCxnSpPr>
        <p:spPr>
          <a:xfrm>
            <a:off x="3252655" y="5185955"/>
            <a:ext cx="692332"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4" cstate="print"/>
          <a:srcRect/>
          <a:stretch>
            <a:fillRect/>
          </a:stretch>
        </p:blipFill>
        <p:spPr bwMode="auto">
          <a:xfrm>
            <a:off x="2749187" y="2468746"/>
            <a:ext cx="3364230" cy="698907"/>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a:buNone/>
            </a:pPr>
            <a:r>
              <a:rPr lang="en-US" dirty="0" smtClean="0"/>
              <a:t> &lt;!-- Logout XOG--&gt;</a:t>
            </a:r>
          </a:p>
          <a:p>
            <a:pPr marL="0">
              <a:buNone/>
            </a:pPr>
            <a:r>
              <a:rPr lang="en-US" dirty="0" smtClean="0"/>
              <a:t>&lt;</a:t>
            </a:r>
            <a:r>
              <a:rPr lang="en-US" dirty="0" err="1" smtClean="0"/>
              <a:t>soap:invoke</a:t>
            </a:r>
            <a:r>
              <a:rPr lang="en-US" dirty="0" smtClean="0"/>
              <a:t> endpoint=“</a:t>
            </a:r>
            <a:r>
              <a:rPr lang="en-US" b="1" dirty="0" smtClean="0"/>
              <a:t>internal</a:t>
            </a:r>
            <a:r>
              <a:rPr lang="en-US" dirty="0" smtClean="0"/>
              <a:t>" </a:t>
            </a:r>
            <a:r>
              <a:rPr lang="en-US" smtClean="0"/>
              <a:t>var</a:t>
            </a:r>
            <a:r>
              <a:rPr lang="en-US" dirty="0" smtClean="0"/>
              <a:t>="result"&gt;</a:t>
            </a:r>
          </a:p>
          <a:p>
            <a:pPr marL="0">
              <a:buNone/>
            </a:pPr>
            <a:r>
              <a:rPr lang="en-US" dirty="0" smtClean="0"/>
              <a:t>  &lt;</a:t>
            </a:r>
            <a:r>
              <a:rPr lang="en-US" dirty="0" err="1" smtClean="0"/>
              <a:t>soap:message</a:t>
            </a:r>
            <a:r>
              <a:rPr lang="en-US" dirty="0" smtClean="0"/>
              <a:t>&gt;</a:t>
            </a:r>
          </a:p>
          <a:p>
            <a:pPr marL="0">
              <a:buNone/>
            </a:pPr>
            <a:r>
              <a:rPr lang="en-US" dirty="0" smtClean="0"/>
              <a:t>    &lt;</a:t>
            </a:r>
            <a:r>
              <a:rPr lang="en-US" dirty="0" err="1" smtClean="0"/>
              <a:t>soapenv:Envelope</a:t>
            </a:r>
            <a:r>
              <a:rPr lang="en-US" dirty="0" smtClean="0"/>
              <a:t> </a:t>
            </a:r>
            <a:r>
              <a:rPr lang="en-US" dirty="0" err="1" smtClean="0"/>
              <a:t>xmlns:soapenv</a:t>
            </a:r>
            <a:r>
              <a:rPr lang="en-US" dirty="0" smtClean="0"/>
              <a:t>="http://schemas.xmlsoap.org/soap/envelope/" </a:t>
            </a:r>
            <a:r>
              <a:rPr lang="en-US" dirty="0" err="1" smtClean="0"/>
              <a:t>xmlns:xog</a:t>
            </a:r>
            <a:r>
              <a:rPr lang="en-US" dirty="0" smtClean="0"/>
              <a:t>="http://www.niku.com/xog"&gt;</a:t>
            </a:r>
          </a:p>
          <a:p>
            <a:pPr marL="0">
              <a:buNone/>
            </a:pPr>
            <a:r>
              <a:rPr lang="en-US" dirty="0" smtClean="0"/>
              <a:t>      &lt;</a:t>
            </a:r>
            <a:r>
              <a:rPr lang="en-US" dirty="0" err="1" smtClean="0"/>
              <a:t>soapenv:Header</a:t>
            </a:r>
            <a:r>
              <a:rPr lang="en-US" dirty="0" smtClean="0"/>
              <a:t>&gt;</a:t>
            </a:r>
          </a:p>
          <a:p>
            <a:pPr marL="0">
              <a:buNone/>
            </a:pPr>
            <a:r>
              <a:rPr lang="en-US" dirty="0" smtClean="0"/>
              <a:t>        &lt;</a:t>
            </a:r>
            <a:r>
              <a:rPr lang="en-US" dirty="0" err="1" smtClean="0"/>
              <a:t>xog:Auth</a:t>
            </a:r>
            <a:r>
              <a:rPr lang="en-US" dirty="0" smtClean="0"/>
              <a:t>&gt;</a:t>
            </a:r>
          </a:p>
          <a:p>
            <a:pPr marL="0">
              <a:buNone/>
            </a:pPr>
            <a:r>
              <a:rPr lang="en-US" dirty="0" smtClean="0"/>
              <a:t>          &lt;</a:t>
            </a:r>
            <a:r>
              <a:rPr lang="en-US" dirty="0" err="1" smtClean="0"/>
              <a:t>xog:</a:t>
            </a:r>
            <a:r>
              <a:rPr lang="en-US" smtClean="0"/>
              <a:t>SessionID</a:t>
            </a:r>
            <a:r>
              <a:rPr lang="en-US" dirty="0" smtClean="0"/>
              <a:t>&gt;</a:t>
            </a:r>
            <a:r>
              <a:rPr lang="en-US" b="1" dirty="0" smtClean="0"/>
              <a:t>${</a:t>
            </a:r>
            <a:r>
              <a:rPr lang="en-US" b="1" smtClean="0"/>
              <a:t>sessionID</a:t>
            </a:r>
            <a:r>
              <a:rPr lang="en-US" b="1" dirty="0" smtClean="0"/>
              <a:t>}</a:t>
            </a:r>
            <a:r>
              <a:rPr lang="en-US" dirty="0" smtClean="0"/>
              <a:t>&lt;/</a:t>
            </a:r>
            <a:r>
              <a:rPr lang="en-US" dirty="0" err="1" smtClean="0"/>
              <a:t>xog:</a:t>
            </a:r>
            <a:r>
              <a:rPr lang="en-US" smtClean="0"/>
              <a:t>SessionID</a:t>
            </a:r>
            <a:r>
              <a:rPr lang="en-US" dirty="0" smtClean="0"/>
              <a:t>&gt;</a:t>
            </a:r>
          </a:p>
          <a:p>
            <a:pPr marL="0">
              <a:buNone/>
            </a:pPr>
            <a:r>
              <a:rPr lang="en-US" dirty="0" smtClean="0"/>
              <a:t>        &lt;/</a:t>
            </a:r>
            <a:r>
              <a:rPr lang="en-US" dirty="0" err="1" smtClean="0"/>
              <a:t>xog:Auth</a:t>
            </a:r>
            <a:r>
              <a:rPr lang="en-US" dirty="0" smtClean="0"/>
              <a:t>&gt;</a:t>
            </a:r>
          </a:p>
          <a:p>
            <a:pPr marL="0">
              <a:buNone/>
            </a:pPr>
            <a:r>
              <a:rPr lang="en-US" dirty="0" smtClean="0"/>
              <a:t>      &lt;/</a:t>
            </a:r>
            <a:r>
              <a:rPr lang="en-US" dirty="0" err="1" smtClean="0"/>
              <a:t>soapenv:Header</a:t>
            </a:r>
            <a:r>
              <a:rPr lang="en-US" dirty="0" smtClean="0"/>
              <a:t>&gt;</a:t>
            </a:r>
          </a:p>
          <a:p>
            <a:pPr marL="0">
              <a:buNone/>
            </a:pPr>
            <a:r>
              <a:rPr lang="en-US" dirty="0" smtClean="0"/>
              <a:t>      &lt;</a:t>
            </a:r>
            <a:r>
              <a:rPr lang="en-US" dirty="0" err="1" smtClean="0"/>
              <a:t>soapenv:Body</a:t>
            </a:r>
            <a:r>
              <a:rPr lang="en-US" dirty="0" smtClean="0"/>
              <a:t>&gt;</a:t>
            </a:r>
          </a:p>
          <a:p>
            <a:pPr marL="0">
              <a:buNone/>
            </a:pPr>
            <a:r>
              <a:rPr lang="en-US" dirty="0" smtClean="0"/>
              <a:t>        &lt;</a:t>
            </a:r>
            <a:r>
              <a:rPr lang="en-US" dirty="0" err="1" smtClean="0"/>
              <a:t>xog:Logout</a:t>
            </a:r>
            <a:r>
              <a:rPr lang="en-US" dirty="0" smtClean="0"/>
              <a:t>/&gt;</a:t>
            </a:r>
          </a:p>
          <a:p>
            <a:pPr marL="0">
              <a:buNone/>
            </a:pPr>
            <a:r>
              <a:rPr lang="en-US" dirty="0" smtClean="0"/>
              <a:t>      &lt;/</a:t>
            </a:r>
            <a:r>
              <a:rPr lang="en-US" dirty="0" err="1" smtClean="0"/>
              <a:t>soapenv:Body</a:t>
            </a:r>
            <a:r>
              <a:rPr lang="en-US" dirty="0" smtClean="0"/>
              <a:t>&gt;</a:t>
            </a:r>
          </a:p>
          <a:p>
            <a:pPr marL="0">
              <a:buNone/>
            </a:pPr>
            <a:r>
              <a:rPr lang="en-US" dirty="0" smtClean="0"/>
              <a:t>    &lt;/</a:t>
            </a:r>
            <a:r>
              <a:rPr lang="en-US" dirty="0" err="1" smtClean="0"/>
              <a:t>soapenv:Envelope</a:t>
            </a:r>
            <a:r>
              <a:rPr lang="en-US" dirty="0" smtClean="0"/>
              <a:t>&gt;</a:t>
            </a:r>
          </a:p>
          <a:p>
            <a:pPr marL="0">
              <a:buNone/>
            </a:pPr>
            <a:r>
              <a:rPr lang="en-US" dirty="0" smtClean="0"/>
              <a:t>  &lt;/</a:t>
            </a:r>
            <a:r>
              <a:rPr lang="en-US" dirty="0" err="1" smtClean="0"/>
              <a:t>soap:message</a:t>
            </a:r>
            <a:r>
              <a:rPr lang="en-US" dirty="0" smtClean="0"/>
              <a:t>&gt;</a:t>
            </a:r>
          </a:p>
          <a:p>
            <a:pPr marL="0">
              <a:buNone/>
            </a:pPr>
            <a:r>
              <a:rPr lang="en-US" dirty="0" smtClean="0"/>
              <a:t>&lt;/</a:t>
            </a:r>
            <a:r>
              <a:rPr lang="en-US" dirty="0" err="1" smtClean="0"/>
              <a:t>soap:invoke</a:t>
            </a:r>
            <a:r>
              <a:rPr lang="en-US" dirty="0" smtClean="0"/>
              <a:t>&gt;</a:t>
            </a:r>
            <a:endParaRPr lang="en-US" dirty="0"/>
          </a:p>
        </p:txBody>
      </p:sp>
      <p:sp>
        <p:nvSpPr>
          <p:cNvPr id="3" name="Title 2"/>
          <p:cNvSpPr>
            <a:spLocks noGrp="1"/>
          </p:cNvSpPr>
          <p:nvPr>
            <p:ph type="title"/>
          </p:nvPr>
        </p:nvSpPr>
        <p:spPr/>
        <p:txBody>
          <a:bodyPr/>
          <a:lstStyle/>
          <a:p>
            <a:r>
              <a:rPr lang="en-US" dirty="0" smtClean="0"/>
              <a:t>XOG - Logout</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a:buNone/>
            </a:pPr>
            <a:r>
              <a:rPr lang="en-US" dirty="0" smtClean="0"/>
              <a:t>Create a process that can be initiated from a custom object for a Project Request that will XOG in a new project</a:t>
            </a:r>
          </a:p>
          <a:p>
            <a:pPr marL="0">
              <a:buNone/>
            </a:pPr>
            <a:endParaRPr lang="en-US" dirty="0" smtClean="0"/>
          </a:p>
          <a:p>
            <a:pPr marL="0">
              <a:buNone/>
            </a:pPr>
            <a:r>
              <a:rPr lang="en-US" dirty="0" smtClean="0"/>
              <a:t>			</a:t>
            </a:r>
            <a:endParaRPr lang="en-US" dirty="0"/>
          </a:p>
        </p:txBody>
      </p:sp>
      <p:sp>
        <p:nvSpPr>
          <p:cNvPr id="3" name="Title 2"/>
          <p:cNvSpPr>
            <a:spLocks noGrp="1"/>
          </p:cNvSpPr>
          <p:nvPr>
            <p:ph type="title"/>
          </p:nvPr>
        </p:nvSpPr>
        <p:spPr/>
        <p:txBody>
          <a:bodyPr/>
          <a:lstStyle/>
          <a:p>
            <a:r>
              <a:rPr lang="en-US" dirty="0" smtClean="0"/>
              <a:t>Exercise #2</a:t>
            </a:r>
            <a:endParaRPr lang="en-US" dirty="0"/>
          </a:p>
        </p:txBody>
      </p:sp>
      <p:sp>
        <p:nvSpPr>
          <p:cNvPr id="8" name="TextBox 7"/>
          <p:cNvSpPr txBox="1"/>
          <p:nvPr/>
        </p:nvSpPr>
        <p:spPr>
          <a:xfrm>
            <a:off x="4193176" y="2155372"/>
            <a:ext cx="4245429" cy="1274195"/>
          </a:xfrm>
          <a:prstGeom prst="rect">
            <a:avLst/>
          </a:prstGeom>
        </p:spPr>
        <p:txBody>
          <a:bodyPr vert="horz" lIns="91440" tIns="45720" rIns="91440" bIns="45720" rtlCol="0">
            <a:normAutofit/>
          </a:bodyPr>
          <a:lstStyle/>
          <a:p>
            <a:pPr marL="347472" indent="-342900">
              <a:spcBef>
                <a:spcPct val="20000"/>
              </a:spcBef>
              <a:buFont typeface="Arial" pitchFamily="34" charset="0"/>
              <a:buChar char="•"/>
            </a:pPr>
            <a:r>
              <a:rPr lang="en-US" sz="2400" dirty="0" smtClean="0">
                <a:solidFill>
                  <a:srgbClr val="0F4392"/>
                </a:solidFill>
                <a:ea typeface="Verdana" pitchFamily="34" charset="0"/>
                <a:cs typeface="Century Gothic"/>
              </a:rPr>
              <a:t>Create project using the Name and ID of the Project Request</a:t>
            </a:r>
          </a:p>
          <a:p>
            <a:pPr marL="347472" indent="-342900">
              <a:spcBef>
                <a:spcPct val="20000"/>
              </a:spcBef>
            </a:pPr>
            <a:endParaRPr lang="en-US" sz="2400" dirty="0" smtClean="0">
              <a:solidFill>
                <a:srgbClr val="0F4392"/>
              </a:solidFill>
              <a:ea typeface="Verdana" pitchFamily="34" charset="0"/>
              <a:cs typeface="Century Gothic"/>
            </a:endParaRPr>
          </a:p>
        </p:txBody>
      </p:sp>
      <p:pic>
        <p:nvPicPr>
          <p:cNvPr id="1026" name="Picture 2"/>
          <p:cNvPicPr>
            <a:picLocks noChangeAspect="1" noChangeArrowheads="1"/>
          </p:cNvPicPr>
          <p:nvPr/>
        </p:nvPicPr>
        <p:blipFill>
          <a:blip r:embed="rId2" cstate="print"/>
          <a:srcRect l="1710"/>
          <a:stretch>
            <a:fillRect/>
          </a:stretch>
        </p:blipFill>
        <p:spPr bwMode="auto">
          <a:xfrm>
            <a:off x="391885" y="2149383"/>
            <a:ext cx="3783197" cy="1495154"/>
          </a:xfrm>
          <a:prstGeom prst="rect">
            <a:avLst/>
          </a:prstGeom>
          <a:noFill/>
          <a:ln w="12700">
            <a:solidFill>
              <a:schemeClr val="tx1"/>
            </a:solidFill>
            <a:miter lim="800000"/>
            <a:headEnd/>
            <a:tailEnd/>
          </a:ln>
          <a:effectLst>
            <a:outerShdw blurRad="50800" dist="38100" dir="2700000" algn="tl" rotWithShape="0">
              <a:prstClr val="black">
                <a:alpha val="40000"/>
              </a:prstClr>
            </a:outerShdw>
          </a:effectLst>
        </p:spPr>
      </p:pic>
      <p:pic>
        <p:nvPicPr>
          <p:cNvPr id="5123" name="Picture 3"/>
          <p:cNvPicPr>
            <a:picLocks noChangeAspect="1" noChangeArrowheads="1"/>
          </p:cNvPicPr>
          <p:nvPr/>
        </p:nvPicPr>
        <p:blipFill>
          <a:blip r:embed="rId3" cstate="print"/>
          <a:srcRect/>
          <a:stretch>
            <a:fillRect/>
          </a:stretch>
        </p:blipFill>
        <p:spPr bwMode="auto">
          <a:xfrm>
            <a:off x="3671752" y="3440837"/>
            <a:ext cx="4637296" cy="2306818"/>
          </a:xfrm>
          <a:prstGeom prst="rect">
            <a:avLst/>
          </a:prstGeom>
          <a:noFill/>
          <a:ln w="12700">
            <a:solidFill>
              <a:schemeClr val="tx1"/>
            </a:solidFill>
            <a:miter lim="800000"/>
            <a:headEnd/>
            <a:tailEnd/>
          </a:ln>
          <a:effectLst>
            <a:outerShdw blurRad="50800" dist="38100" dir="2700000" algn="tl" rotWithShape="0">
              <a:prstClr val="black">
                <a:alpha val="40000"/>
              </a:prstClr>
            </a:outerShdw>
          </a:effectLst>
        </p:spPr>
      </p:pic>
      <p:sp>
        <p:nvSpPr>
          <p:cNvPr id="10" name="Rectangle 9"/>
          <p:cNvSpPr/>
          <p:nvPr/>
        </p:nvSpPr>
        <p:spPr>
          <a:xfrm>
            <a:off x="2756263" y="2730137"/>
            <a:ext cx="1136468" cy="28738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US" b="1" dirty="0" smtClean="0"/>
              <a:t>Sample Project XOG:</a:t>
            </a:r>
          </a:p>
          <a:p>
            <a:pPr>
              <a:buNone/>
            </a:pPr>
            <a:endParaRPr lang="en-US" dirty="0" smtClean="0"/>
          </a:p>
          <a:p>
            <a:pPr marL="0">
              <a:buNone/>
            </a:pPr>
            <a:r>
              <a:rPr lang="en-US" sz="2000" dirty="0" smtClean="0"/>
              <a:t>&lt;</a:t>
            </a:r>
            <a:r>
              <a:rPr lang="en-US" sz="2000" smtClean="0"/>
              <a:t>NikuDataBus</a:t>
            </a:r>
            <a:r>
              <a:rPr lang="en-US" sz="2000" dirty="0" smtClean="0"/>
              <a:t> </a:t>
            </a:r>
            <a:r>
              <a:rPr lang="en-US" sz="2000" dirty="0" err="1" smtClean="0"/>
              <a:t>xmlns:xsi</a:t>
            </a:r>
            <a:r>
              <a:rPr lang="en-US" sz="2000" dirty="0" smtClean="0"/>
              <a:t>="http://www.w3.org/2001/XMLSchema-instance" </a:t>
            </a:r>
            <a:r>
              <a:rPr lang="en-US" sz="2000" dirty="0" err="1" smtClean="0"/>
              <a:t>xsi:noNamespaceSchemaLocation</a:t>
            </a:r>
            <a:r>
              <a:rPr lang="en-US" sz="2000" dirty="0" smtClean="0"/>
              <a:t>="../</a:t>
            </a:r>
            <a:r>
              <a:rPr lang="en-US" sz="2000" smtClean="0"/>
              <a:t>xsd</a:t>
            </a:r>
            <a:r>
              <a:rPr lang="en-US" sz="2000" dirty="0" smtClean="0"/>
              <a:t>/nikuxog_project.</a:t>
            </a:r>
            <a:r>
              <a:rPr lang="en-US" sz="2000" smtClean="0"/>
              <a:t>xsd</a:t>
            </a:r>
            <a:r>
              <a:rPr lang="en-US" sz="2000" dirty="0" smtClean="0"/>
              <a:t>"&gt;</a:t>
            </a:r>
          </a:p>
          <a:p>
            <a:pPr marL="0">
              <a:buNone/>
            </a:pPr>
            <a:r>
              <a:rPr lang="en-US" sz="2000" dirty="0" smtClean="0"/>
              <a:t>	&lt;Header version="6.0.11" action="write" </a:t>
            </a:r>
            <a:r>
              <a:rPr lang="en-US" sz="2000" smtClean="0"/>
              <a:t>objectType</a:t>
            </a:r>
            <a:r>
              <a:rPr lang="en-US" sz="2000" dirty="0" smtClean="0"/>
              <a:t>="project" </a:t>
            </a:r>
            <a:r>
              <a:rPr lang="en-US" sz="2000" smtClean="0"/>
              <a:t>externalSource</a:t>
            </a:r>
            <a:r>
              <a:rPr lang="en-US" sz="2000" dirty="0" smtClean="0"/>
              <a:t>="NIKU"/&gt;</a:t>
            </a:r>
          </a:p>
          <a:p>
            <a:pPr marL="0">
              <a:buNone/>
            </a:pPr>
            <a:r>
              <a:rPr lang="en-US" sz="2000" dirty="0" smtClean="0"/>
              <a:t>	&lt;Projects&gt;</a:t>
            </a:r>
          </a:p>
          <a:p>
            <a:pPr marL="0">
              <a:buNone/>
            </a:pPr>
            <a:r>
              <a:rPr lang="en-US" sz="2000" dirty="0" smtClean="0"/>
              <a:t>		&lt;Project name="Test Project" </a:t>
            </a:r>
            <a:r>
              <a:rPr lang="en-US" sz="2000" dirty="0" err="1" smtClean="0"/>
              <a:t>projectID</a:t>
            </a:r>
            <a:r>
              <a:rPr lang="en-US" sz="2000" dirty="0" smtClean="0"/>
              <a:t>="PR1234" /&gt;</a:t>
            </a:r>
          </a:p>
          <a:p>
            <a:pPr marL="0">
              <a:buNone/>
            </a:pPr>
            <a:r>
              <a:rPr lang="en-US" sz="2000" dirty="0" smtClean="0"/>
              <a:t>	&lt;/Projects&gt;</a:t>
            </a:r>
          </a:p>
          <a:p>
            <a:pPr marL="0">
              <a:buNone/>
            </a:pPr>
            <a:r>
              <a:rPr lang="en-US" sz="2000" dirty="0" smtClean="0"/>
              <a:t>&lt;/</a:t>
            </a:r>
            <a:r>
              <a:rPr lang="en-US" sz="2000" smtClean="0"/>
              <a:t>NikuDataBus</a:t>
            </a:r>
            <a:r>
              <a:rPr lang="en-US" sz="2000" dirty="0" smtClean="0"/>
              <a:t>&gt;</a:t>
            </a:r>
          </a:p>
          <a:p>
            <a:pPr marL="0">
              <a:buNone/>
            </a:pPr>
            <a:endParaRPr lang="en-US" sz="2000" dirty="0" smtClean="0"/>
          </a:p>
          <a:p>
            <a:pPr marL="0">
              <a:buNone/>
            </a:pPr>
            <a:endParaRPr lang="en-US" sz="2000" dirty="0" smtClean="0"/>
          </a:p>
          <a:p>
            <a:pPr marL="0">
              <a:buNone/>
            </a:pPr>
            <a:r>
              <a:rPr lang="en-US" sz="2000" b="1" dirty="0" smtClean="0"/>
              <a:t>SQL to get Project Request Name and ID:</a:t>
            </a:r>
          </a:p>
          <a:p>
            <a:pPr marL="0">
              <a:buNone/>
            </a:pPr>
            <a:endParaRPr lang="en-US" sz="2000" b="1" dirty="0" smtClean="0"/>
          </a:p>
          <a:p>
            <a:pPr marL="0">
              <a:buNone/>
            </a:pPr>
            <a:r>
              <a:rPr lang="en-US" sz="2000" dirty="0" smtClean="0"/>
              <a:t>SELECT  	</a:t>
            </a:r>
            <a:r>
              <a:rPr lang="en-US" sz="2000" dirty="0" err="1" smtClean="0"/>
              <a:t>pr.code</a:t>
            </a:r>
            <a:r>
              <a:rPr lang="en-US" sz="2000" dirty="0" smtClean="0"/>
              <a:t> </a:t>
            </a:r>
            <a:r>
              <a:rPr lang="en-US" sz="2000" dirty="0" err="1" smtClean="0"/>
              <a:t>prjCode</a:t>
            </a:r>
            <a:r>
              <a:rPr lang="en-US" sz="2000" dirty="0" smtClean="0"/>
              <a:t>,</a:t>
            </a:r>
          </a:p>
          <a:p>
            <a:pPr marL="0">
              <a:buNone/>
            </a:pPr>
            <a:r>
              <a:rPr lang="en-US" sz="2000" dirty="0" smtClean="0"/>
              <a:t>                	pr.name </a:t>
            </a:r>
            <a:r>
              <a:rPr lang="en-US" sz="2000" dirty="0" err="1" smtClean="0"/>
              <a:t>prjName</a:t>
            </a:r>
            <a:endParaRPr lang="en-US" sz="2000" dirty="0" smtClean="0"/>
          </a:p>
          <a:p>
            <a:pPr marL="0">
              <a:buNone/>
            </a:pPr>
            <a:r>
              <a:rPr lang="en-US" sz="2000" dirty="0" smtClean="0"/>
              <a:t>FROM    	</a:t>
            </a:r>
            <a:r>
              <a:rPr lang="en-US" sz="2000" dirty="0" err="1" smtClean="0"/>
              <a:t>odf_ca_rego_prj_req</a:t>
            </a:r>
            <a:r>
              <a:rPr lang="en-US" sz="2000" dirty="0" smtClean="0"/>
              <a:t> pr</a:t>
            </a:r>
          </a:p>
          <a:p>
            <a:pPr marL="0">
              <a:buNone/>
            </a:pPr>
            <a:r>
              <a:rPr lang="en-US" sz="2000" dirty="0" smtClean="0"/>
              <a:t>WHERE   	pr.id = ?</a:t>
            </a:r>
          </a:p>
        </p:txBody>
      </p:sp>
      <p:sp>
        <p:nvSpPr>
          <p:cNvPr id="3" name="Title 2"/>
          <p:cNvSpPr>
            <a:spLocks noGrp="1"/>
          </p:cNvSpPr>
          <p:nvPr>
            <p:ph type="title"/>
          </p:nvPr>
        </p:nvSpPr>
        <p:spPr/>
        <p:txBody>
          <a:bodyPr>
            <a:normAutofit/>
          </a:bodyPr>
          <a:lstStyle/>
          <a:p>
            <a:r>
              <a:rPr lang="en-US" dirty="0" smtClean="0"/>
              <a:t>Exercise #2 Hint</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Exercise #2 Review</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a:buNone/>
            </a:pPr>
            <a:r>
              <a:rPr lang="en-US" dirty="0" smtClean="0"/>
              <a:t>GEL can open a file (and if it is an XML file or a comma-delimited file, parse out all the nodes and attributes), read the file, and write to it. It can also perform FTP operations on files. It cannot, however, create a directory to put files in, move files around, or delete files after it is done with them. </a:t>
            </a:r>
            <a:endParaRPr lang="en-US" dirty="0"/>
          </a:p>
        </p:txBody>
      </p:sp>
      <p:sp>
        <p:nvSpPr>
          <p:cNvPr id="3" name="Title 2"/>
          <p:cNvSpPr>
            <a:spLocks noGrp="1"/>
          </p:cNvSpPr>
          <p:nvPr>
            <p:ph type="title"/>
          </p:nvPr>
        </p:nvSpPr>
        <p:spPr/>
        <p:txBody>
          <a:bodyPr/>
          <a:lstStyle/>
          <a:p>
            <a:r>
              <a:rPr lang="en-US" dirty="0" smtClean="0"/>
              <a:t>File Operations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a:buNone/>
            </a:pPr>
            <a:r>
              <a:rPr lang="en-US" dirty="0" smtClean="0"/>
              <a:t>&lt;</a:t>
            </a:r>
            <a:r>
              <a:rPr lang="en-US" dirty="0" err="1" smtClean="0"/>
              <a:t>gel:script</a:t>
            </a:r>
            <a:r>
              <a:rPr lang="en-US" dirty="0" smtClean="0"/>
              <a:t> </a:t>
            </a:r>
            <a:r>
              <a:rPr lang="en-US" dirty="0" err="1" smtClean="0"/>
              <a:t>xmlns:core</a:t>
            </a:r>
            <a:r>
              <a:rPr lang="en-US" dirty="0" smtClean="0"/>
              <a:t>="</a:t>
            </a:r>
            <a:r>
              <a:rPr lang="en-US" dirty="0" err="1" smtClean="0"/>
              <a:t>jelly:core</a:t>
            </a:r>
            <a:r>
              <a:rPr lang="en-US" dirty="0" smtClean="0"/>
              <a:t>" </a:t>
            </a:r>
          </a:p>
          <a:p>
            <a:pPr marL="0">
              <a:buNone/>
            </a:pPr>
            <a:r>
              <a:rPr lang="en-US" dirty="0" smtClean="0"/>
              <a:t>	</a:t>
            </a:r>
            <a:r>
              <a:rPr lang="en-US" dirty="0" err="1" smtClean="0"/>
              <a:t>xmlns:gel</a:t>
            </a:r>
            <a:r>
              <a:rPr lang="en-US" dirty="0" smtClean="0"/>
              <a:t>="</a:t>
            </a:r>
            <a:r>
              <a:rPr lang="en-US" dirty="0" err="1" smtClean="0"/>
              <a:t>jelly:com.niku.union.gel.GELTagLibrary</a:t>
            </a:r>
            <a:r>
              <a:rPr lang="en-US" dirty="0" smtClean="0"/>
              <a:t>" </a:t>
            </a:r>
          </a:p>
          <a:p>
            <a:pPr marL="0">
              <a:buNone/>
            </a:pPr>
            <a:r>
              <a:rPr lang="en-US" dirty="0" smtClean="0"/>
              <a:t>	</a:t>
            </a:r>
            <a:r>
              <a:rPr lang="en-US" dirty="0" err="1" smtClean="0"/>
              <a:t>xmlns:</a:t>
            </a:r>
            <a:r>
              <a:rPr lang="en-US" smtClean="0"/>
              <a:t>xsd</a:t>
            </a:r>
            <a:r>
              <a:rPr lang="en-US" dirty="0" smtClean="0"/>
              <a:t>="http://www.w3.org/2001/XMLSchema" </a:t>
            </a:r>
          </a:p>
          <a:p>
            <a:pPr marL="0">
              <a:buNone/>
            </a:pPr>
            <a:r>
              <a:rPr lang="en-US" dirty="0" smtClean="0"/>
              <a:t>	</a:t>
            </a:r>
            <a:r>
              <a:rPr lang="en-US" b="1" dirty="0" err="1" smtClean="0"/>
              <a:t>xmlns:files</a:t>
            </a:r>
            <a:r>
              <a:rPr lang="en-US" b="1" dirty="0" smtClean="0"/>
              <a:t>="</a:t>
            </a:r>
            <a:r>
              <a:rPr lang="en-US" b="1" dirty="0" err="1" smtClean="0"/>
              <a:t>jelly:com.niku.union.gel.FileTagLibrary</a:t>
            </a:r>
            <a:r>
              <a:rPr lang="en-US" b="1" dirty="0" smtClean="0"/>
              <a:t>"</a:t>
            </a:r>
            <a:r>
              <a:rPr lang="en-US" dirty="0" smtClean="0"/>
              <a:t>&gt;</a:t>
            </a:r>
          </a:p>
          <a:p>
            <a:pPr marL="0">
              <a:buNone/>
            </a:pPr>
            <a:endParaRPr lang="en-US" dirty="0" smtClean="0"/>
          </a:p>
          <a:p>
            <a:pPr marL="0">
              <a:buNone/>
            </a:pPr>
            <a:r>
              <a:rPr lang="en-US" dirty="0" smtClean="0"/>
              <a:t>    &lt;</a:t>
            </a:r>
            <a:r>
              <a:rPr lang="en-US" dirty="0" err="1" smtClean="0"/>
              <a:t>gel:parameter</a:t>
            </a:r>
            <a:r>
              <a:rPr lang="en-US" dirty="0" smtClean="0"/>
              <a:t> </a:t>
            </a:r>
            <a:r>
              <a:rPr lang="en-US" smtClean="0"/>
              <a:t>var</a:t>
            </a:r>
            <a:r>
              <a:rPr lang="en-US" dirty="0" smtClean="0"/>
              <a:t>="</a:t>
            </a:r>
            <a:r>
              <a:rPr lang="en-US" dirty="0" err="1" smtClean="0"/>
              <a:t>vFileName</a:t>
            </a:r>
            <a:r>
              <a:rPr lang="en-US" dirty="0" smtClean="0"/>
              <a:t>" default="/fs0/clarity1/share/RESOURCES.CSV"/&gt;</a:t>
            </a:r>
          </a:p>
          <a:p>
            <a:pPr marL="0">
              <a:buNone/>
            </a:pPr>
            <a:endParaRPr lang="en-US" dirty="0" smtClean="0"/>
          </a:p>
          <a:p>
            <a:pPr marL="0">
              <a:buNone/>
            </a:pPr>
            <a:r>
              <a:rPr lang="en-US" dirty="0" smtClean="0"/>
              <a:t>    &lt;</a:t>
            </a:r>
            <a:r>
              <a:rPr lang="en-US" b="1" dirty="0" err="1" smtClean="0"/>
              <a:t>files:readFile</a:t>
            </a:r>
            <a:r>
              <a:rPr lang="en-US" dirty="0" smtClean="0"/>
              <a:t> </a:t>
            </a:r>
            <a:r>
              <a:rPr lang="en-US" dirty="0" err="1" smtClean="0"/>
              <a:t>fileName</a:t>
            </a:r>
            <a:r>
              <a:rPr lang="en-US" dirty="0" smtClean="0"/>
              <a:t>="${</a:t>
            </a:r>
            <a:r>
              <a:rPr lang="en-US" dirty="0" err="1" smtClean="0"/>
              <a:t>vFileName</a:t>
            </a:r>
            <a:r>
              <a:rPr lang="en-US" dirty="0" smtClean="0"/>
              <a:t>}" delimiter="\|" </a:t>
            </a:r>
            <a:r>
              <a:rPr lang="en-US" smtClean="0"/>
              <a:t>var</a:t>
            </a:r>
            <a:r>
              <a:rPr lang="en-US" dirty="0" smtClean="0"/>
              <a:t>="</a:t>
            </a:r>
            <a:r>
              <a:rPr lang="en-US" dirty="0" err="1" smtClean="0"/>
              <a:t>vResourceData</a:t>
            </a:r>
            <a:r>
              <a:rPr lang="en-US" dirty="0" smtClean="0"/>
              <a:t>" embedded="false"/&gt;</a:t>
            </a:r>
          </a:p>
          <a:p>
            <a:pPr marL="0">
              <a:buNone/>
            </a:pPr>
            <a:endParaRPr lang="en-US" dirty="0" smtClean="0"/>
          </a:p>
          <a:p>
            <a:pPr marL="0">
              <a:buNone/>
            </a:pPr>
            <a:r>
              <a:rPr lang="en-US" dirty="0" smtClean="0"/>
              <a:t>        &lt;</a:t>
            </a:r>
            <a:r>
              <a:rPr lang="en-US" dirty="0" err="1" smtClean="0"/>
              <a:t>core:</a:t>
            </a:r>
            <a:r>
              <a:rPr lang="en-US" smtClean="0"/>
              <a:t>forEach</a:t>
            </a:r>
            <a:r>
              <a:rPr lang="en-US" dirty="0" smtClean="0"/>
              <a:t> items="${</a:t>
            </a:r>
            <a:r>
              <a:rPr lang="en-US" dirty="0" err="1" smtClean="0"/>
              <a:t>vResourceData.rows</a:t>
            </a:r>
            <a:r>
              <a:rPr lang="en-US" dirty="0" smtClean="0"/>
              <a:t>}" </a:t>
            </a:r>
            <a:r>
              <a:rPr lang="en-US" smtClean="0"/>
              <a:t>var</a:t>
            </a:r>
            <a:r>
              <a:rPr lang="en-US" dirty="0" smtClean="0"/>
              <a:t>="row" begin="1" end="10"&gt;</a:t>
            </a:r>
          </a:p>
          <a:p>
            <a:pPr marL="0">
              <a:buNone/>
            </a:pPr>
            <a:r>
              <a:rPr lang="en-US" dirty="0" smtClean="0"/>
              <a:t>            &lt;</a:t>
            </a:r>
            <a:r>
              <a:rPr lang="en-US" dirty="0" err="1" smtClean="0"/>
              <a:t>gel:log</a:t>
            </a:r>
            <a:r>
              <a:rPr lang="en-US" dirty="0" smtClean="0"/>
              <a:t> level="INFO"&gt; Resource Last Name: ${row[0]} &lt;/</a:t>
            </a:r>
            <a:r>
              <a:rPr lang="en-US" dirty="0" err="1" smtClean="0"/>
              <a:t>gel:log</a:t>
            </a:r>
            <a:r>
              <a:rPr lang="en-US" dirty="0" smtClean="0"/>
              <a:t>&gt;</a:t>
            </a:r>
          </a:p>
          <a:p>
            <a:pPr marL="0">
              <a:buNone/>
            </a:pPr>
            <a:r>
              <a:rPr lang="en-US" dirty="0" smtClean="0"/>
              <a:t>            &lt;</a:t>
            </a:r>
            <a:r>
              <a:rPr lang="en-US" dirty="0" err="1" smtClean="0"/>
              <a:t>gel:log</a:t>
            </a:r>
            <a:r>
              <a:rPr lang="en-US" dirty="0" smtClean="0"/>
              <a:t> level="INFO"&gt; Resource First Name: ${row[1]} &lt;/</a:t>
            </a:r>
            <a:r>
              <a:rPr lang="en-US" dirty="0" err="1" smtClean="0"/>
              <a:t>gel:log</a:t>
            </a:r>
            <a:r>
              <a:rPr lang="en-US" dirty="0" smtClean="0"/>
              <a:t>&gt;</a:t>
            </a:r>
          </a:p>
          <a:p>
            <a:pPr marL="0">
              <a:buNone/>
            </a:pPr>
            <a:r>
              <a:rPr lang="en-US" dirty="0" smtClean="0"/>
              <a:t>        &lt;/</a:t>
            </a:r>
            <a:r>
              <a:rPr lang="en-US" dirty="0" err="1" smtClean="0"/>
              <a:t>core:</a:t>
            </a:r>
            <a:r>
              <a:rPr lang="en-US" smtClean="0"/>
              <a:t>forEach</a:t>
            </a:r>
            <a:r>
              <a:rPr lang="en-US" dirty="0" smtClean="0"/>
              <a:t>&gt;</a:t>
            </a:r>
          </a:p>
          <a:p>
            <a:pPr marL="0">
              <a:buNone/>
            </a:pPr>
            <a:r>
              <a:rPr lang="en-US" dirty="0" smtClean="0"/>
              <a:t>&lt;/</a:t>
            </a:r>
            <a:r>
              <a:rPr lang="en-US" dirty="0" err="1" smtClean="0"/>
              <a:t>gel:script</a:t>
            </a:r>
            <a:r>
              <a:rPr lang="en-US" dirty="0" smtClean="0"/>
              <a:t>&gt;</a:t>
            </a:r>
            <a:endParaRPr lang="en-US" dirty="0"/>
          </a:p>
        </p:txBody>
      </p:sp>
      <p:sp>
        <p:nvSpPr>
          <p:cNvPr id="3" name="Title 2"/>
          <p:cNvSpPr>
            <a:spLocks noGrp="1"/>
          </p:cNvSpPr>
          <p:nvPr>
            <p:ph type="title"/>
          </p:nvPr>
        </p:nvSpPr>
        <p:spPr/>
        <p:txBody>
          <a:bodyPr/>
          <a:lstStyle/>
          <a:p>
            <a:r>
              <a:rPr lang="en-US" dirty="0" smtClean="0"/>
              <a:t>File Operations – Read File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a:buNone/>
            </a:pPr>
            <a:r>
              <a:rPr lang="en-US" dirty="0" smtClean="0"/>
              <a:t>&lt;</a:t>
            </a:r>
            <a:r>
              <a:rPr lang="en-US" b="1" dirty="0" smtClean="0"/>
              <a:t>file:writeFile</a:t>
            </a:r>
            <a:r>
              <a:rPr lang="en-US" dirty="0" smtClean="0"/>
              <a:t> delimiter="," embedded="false" </a:t>
            </a:r>
            <a:r>
              <a:rPr lang="en-US" dirty="0" err="1" smtClean="0"/>
              <a:t>fileName</a:t>
            </a:r>
            <a:r>
              <a:rPr lang="en-US" dirty="0" smtClean="0"/>
              <a:t>=" Resources.csv "&gt;</a:t>
            </a:r>
          </a:p>
          <a:p>
            <a:pPr marL="0">
              <a:buNone/>
            </a:pPr>
            <a:endParaRPr lang="en-US" dirty="0" smtClean="0"/>
          </a:p>
          <a:p>
            <a:pPr marL="0">
              <a:buNone/>
            </a:pPr>
            <a:r>
              <a:rPr lang="en-US" dirty="0" smtClean="0"/>
              <a:t>        &lt;</a:t>
            </a:r>
            <a:r>
              <a:rPr lang="en-US" dirty="0" err="1" smtClean="0"/>
              <a:t>sql:query</a:t>
            </a:r>
            <a:r>
              <a:rPr lang="en-US" dirty="0" smtClean="0"/>
              <a:t> </a:t>
            </a:r>
            <a:r>
              <a:rPr lang="en-US" smtClean="0"/>
              <a:t>dataSource</a:t>
            </a:r>
            <a:r>
              <a:rPr lang="en-US" dirty="0" smtClean="0"/>
              <a:t>="${</a:t>
            </a:r>
            <a:r>
              <a:rPr lang="en-US" smtClean="0"/>
              <a:t>clarityDS</a:t>
            </a:r>
            <a:r>
              <a:rPr lang="en-US" dirty="0" smtClean="0"/>
              <a:t>}" </a:t>
            </a:r>
            <a:r>
              <a:rPr lang="en-US" smtClean="0"/>
              <a:t>escapeText</a:t>
            </a:r>
            <a:r>
              <a:rPr lang="en-US" dirty="0" smtClean="0"/>
              <a:t>="0" </a:t>
            </a:r>
            <a:r>
              <a:rPr lang="en-US" smtClean="0"/>
              <a:t>var</a:t>
            </a:r>
            <a:r>
              <a:rPr lang="en-US" dirty="0" smtClean="0"/>
              <a:t>="result"&gt;</a:t>
            </a:r>
          </a:p>
          <a:p>
            <a:pPr marL="0">
              <a:buNone/>
            </a:pPr>
            <a:r>
              <a:rPr lang="en-US" dirty="0" smtClean="0"/>
              <a:t>            &lt;![CDATA[</a:t>
            </a:r>
          </a:p>
          <a:p>
            <a:pPr marL="0">
              <a:buNone/>
            </a:pPr>
            <a:r>
              <a:rPr lang="en-US" dirty="0" smtClean="0"/>
              <a:t>            SELECT  </a:t>
            </a:r>
            <a:r>
              <a:rPr lang="en-US" dirty="0" err="1" smtClean="0"/>
              <a:t>u.first_name</a:t>
            </a:r>
            <a:r>
              <a:rPr lang="en-US" dirty="0" smtClean="0"/>
              <a:t> </a:t>
            </a:r>
            <a:r>
              <a:rPr lang="en-US" smtClean="0"/>
              <a:t>firstName</a:t>
            </a:r>
            <a:r>
              <a:rPr lang="en-US" dirty="0" smtClean="0"/>
              <a:t>,</a:t>
            </a:r>
          </a:p>
          <a:p>
            <a:pPr marL="0">
              <a:buNone/>
            </a:pPr>
            <a:r>
              <a:rPr lang="en-US" dirty="0" smtClean="0"/>
              <a:t>                           </a:t>
            </a:r>
            <a:r>
              <a:rPr lang="en-US" dirty="0" err="1" smtClean="0"/>
              <a:t>u.last_name</a:t>
            </a:r>
            <a:r>
              <a:rPr lang="en-US" dirty="0" smtClean="0"/>
              <a:t> </a:t>
            </a:r>
            <a:r>
              <a:rPr lang="en-US" smtClean="0"/>
              <a:t>lastName</a:t>
            </a:r>
            <a:r>
              <a:rPr lang="en-US" dirty="0" smtClean="0"/>
              <a:t>,</a:t>
            </a:r>
          </a:p>
          <a:p>
            <a:pPr marL="0">
              <a:buNone/>
            </a:pPr>
            <a:r>
              <a:rPr lang="en-US" dirty="0" smtClean="0"/>
              <a:t>                           </a:t>
            </a:r>
            <a:r>
              <a:rPr lang="en-US" dirty="0" err="1" smtClean="0"/>
              <a:t>u.user_name</a:t>
            </a:r>
            <a:r>
              <a:rPr lang="en-US" dirty="0" smtClean="0"/>
              <a:t> </a:t>
            </a:r>
            <a:r>
              <a:rPr lang="en-US" smtClean="0"/>
              <a:t>userName</a:t>
            </a:r>
            <a:endParaRPr lang="en-US" dirty="0" smtClean="0"/>
          </a:p>
          <a:p>
            <a:pPr marL="0">
              <a:buNone/>
            </a:pPr>
            <a:r>
              <a:rPr lang="en-US" dirty="0" smtClean="0"/>
              <a:t>            FROM    </a:t>
            </a:r>
            <a:r>
              <a:rPr lang="en-US" dirty="0" err="1" smtClean="0"/>
              <a:t>cmn_sec_users</a:t>
            </a:r>
            <a:r>
              <a:rPr lang="en-US" dirty="0" smtClean="0"/>
              <a:t> u</a:t>
            </a:r>
          </a:p>
          <a:p>
            <a:pPr marL="0">
              <a:buNone/>
            </a:pPr>
            <a:r>
              <a:rPr lang="en-US" dirty="0" smtClean="0"/>
              <a:t>            WHERE  </a:t>
            </a:r>
            <a:r>
              <a:rPr lang="en-US" dirty="0" err="1" smtClean="0"/>
              <a:t>u.user_status_id</a:t>
            </a:r>
            <a:r>
              <a:rPr lang="en-US" dirty="0" smtClean="0"/>
              <a:t> = 200</a:t>
            </a:r>
          </a:p>
          <a:p>
            <a:pPr marL="0">
              <a:buNone/>
            </a:pPr>
            <a:r>
              <a:rPr lang="en-US" dirty="0" smtClean="0"/>
              <a:t>            ]]&gt;</a:t>
            </a:r>
          </a:p>
          <a:p>
            <a:pPr marL="0">
              <a:buNone/>
            </a:pPr>
            <a:r>
              <a:rPr lang="en-US" dirty="0" smtClean="0"/>
              <a:t>        &lt;/</a:t>
            </a:r>
            <a:r>
              <a:rPr lang="en-US" dirty="0" err="1" smtClean="0"/>
              <a:t>sql:query</a:t>
            </a:r>
            <a:r>
              <a:rPr lang="en-US" dirty="0" smtClean="0"/>
              <a:t>&gt;</a:t>
            </a:r>
          </a:p>
          <a:p>
            <a:pPr marL="0">
              <a:buNone/>
            </a:pPr>
            <a:endParaRPr lang="en-US" dirty="0" smtClean="0"/>
          </a:p>
          <a:p>
            <a:pPr marL="0">
              <a:buNone/>
            </a:pPr>
            <a:r>
              <a:rPr lang="en-US" dirty="0" smtClean="0"/>
              <a:t>        &lt;</a:t>
            </a:r>
            <a:r>
              <a:rPr lang="en-US" dirty="0" err="1" smtClean="0"/>
              <a:t>core:</a:t>
            </a:r>
            <a:r>
              <a:rPr lang="en-US" smtClean="0"/>
              <a:t>forEach</a:t>
            </a:r>
            <a:r>
              <a:rPr lang="en-US" dirty="0" smtClean="0"/>
              <a:t> items="${</a:t>
            </a:r>
            <a:r>
              <a:rPr lang="en-US" dirty="0" err="1" smtClean="0"/>
              <a:t>result.rows</a:t>
            </a:r>
            <a:r>
              <a:rPr lang="en-US" dirty="0" smtClean="0"/>
              <a:t>}" trim="true" </a:t>
            </a:r>
            <a:r>
              <a:rPr lang="en-US" smtClean="0"/>
              <a:t>var</a:t>
            </a:r>
            <a:r>
              <a:rPr lang="en-US" dirty="0" smtClean="0"/>
              <a:t>="row"&gt;</a:t>
            </a:r>
          </a:p>
          <a:p>
            <a:pPr marL="0">
              <a:buNone/>
            </a:pPr>
            <a:r>
              <a:rPr lang="en-US" dirty="0" smtClean="0"/>
              <a:t>            &lt;</a:t>
            </a:r>
            <a:r>
              <a:rPr lang="en-US" b="1" dirty="0" smtClean="0"/>
              <a:t>file:line</a:t>
            </a:r>
            <a:r>
              <a:rPr lang="en-US" dirty="0" smtClean="0"/>
              <a:t>&gt;</a:t>
            </a:r>
          </a:p>
          <a:p>
            <a:pPr marL="0">
              <a:buNone/>
            </a:pPr>
            <a:r>
              <a:rPr lang="en-US" dirty="0" smtClean="0"/>
              <a:t>                &lt;</a:t>
            </a:r>
            <a:r>
              <a:rPr lang="en-US" b="1" dirty="0" smtClean="0"/>
              <a:t>file:column</a:t>
            </a:r>
            <a:r>
              <a:rPr lang="en-US" dirty="0" smtClean="0"/>
              <a:t> value="${</a:t>
            </a:r>
            <a:r>
              <a:rPr lang="en-US" dirty="0" err="1" smtClean="0"/>
              <a:t>row.</a:t>
            </a:r>
            <a:r>
              <a:rPr lang="en-US" smtClean="0"/>
              <a:t>userName</a:t>
            </a:r>
            <a:r>
              <a:rPr lang="en-US" dirty="0" smtClean="0"/>
              <a:t>}"/&gt;</a:t>
            </a:r>
          </a:p>
          <a:p>
            <a:pPr marL="0">
              <a:buNone/>
            </a:pPr>
            <a:r>
              <a:rPr lang="en-US" dirty="0" smtClean="0"/>
              <a:t>                &lt;</a:t>
            </a:r>
            <a:r>
              <a:rPr lang="en-US" b="1" dirty="0" smtClean="0"/>
              <a:t>file:column</a:t>
            </a:r>
            <a:r>
              <a:rPr lang="en-US" dirty="0" smtClean="0"/>
              <a:t> value="${</a:t>
            </a:r>
            <a:r>
              <a:rPr lang="en-US" dirty="0" err="1" smtClean="0"/>
              <a:t>row.</a:t>
            </a:r>
            <a:r>
              <a:rPr lang="en-US" smtClean="0"/>
              <a:t>lastName</a:t>
            </a:r>
            <a:r>
              <a:rPr lang="en-US" dirty="0" smtClean="0"/>
              <a:t>}"/&gt;</a:t>
            </a:r>
          </a:p>
          <a:p>
            <a:pPr marL="0">
              <a:buNone/>
            </a:pPr>
            <a:r>
              <a:rPr lang="en-US" dirty="0" smtClean="0"/>
              <a:t>                &lt;</a:t>
            </a:r>
            <a:r>
              <a:rPr lang="en-US" b="1" dirty="0" smtClean="0"/>
              <a:t>file:column</a:t>
            </a:r>
            <a:r>
              <a:rPr lang="en-US" dirty="0" smtClean="0"/>
              <a:t> value="${</a:t>
            </a:r>
            <a:r>
              <a:rPr lang="en-US" dirty="0" err="1" smtClean="0"/>
              <a:t>row.</a:t>
            </a:r>
            <a:r>
              <a:rPr lang="en-US" smtClean="0"/>
              <a:t>firstName</a:t>
            </a:r>
            <a:r>
              <a:rPr lang="en-US" dirty="0" smtClean="0"/>
              <a:t>}"/&gt;</a:t>
            </a:r>
          </a:p>
          <a:p>
            <a:pPr marL="0">
              <a:buNone/>
            </a:pPr>
            <a:r>
              <a:rPr lang="en-US" dirty="0" smtClean="0"/>
              <a:t>            &lt;/</a:t>
            </a:r>
            <a:r>
              <a:rPr lang="en-US" b="1" dirty="0" smtClean="0"/>
              <a:t>file:line</a:t>
            </a:r>
            <a:r>
              <a:rPr lang="en-US" dirty="0" smtClean="0"/>
              <a:t>&gt;</a:t>
            </a:r>
          </a:p>
          <a:p>
            <a:pPr marL="0">
              <a:buNone/>
            </a:pPr>
            <a:r>
              <a:rPr lang="en-US" dirty="0" smtClean="0"/>
              <a:t>        &lt;/</a:t>
            </a:r>
            <a:r>
              <a:rPr lang="en-US" dirty="0" err="1" smtClean="0"/>
              <a:t>core:</a:t>
            </a:r>
            <a:r>
              <a:rPr lang="en-US" smtClean="0"/>
              <a:t>forEach</a:t>
            </a:r>
            <a:r>
              <a:rPr lang="en-US" dirty="0" smtClean="0"/>
              <a:t>&gt;</a:t>
            </a:r>
          </a:p>
          <a:p>
            <a:pPr marL="0">
              <a:buNone/>
            </a:pPr>
            <a:r>
              <a:rPr lang="en-US" dirty="0" smtClean="0"/>
              <a:t>&lt;/</a:t>
            </a:r>
            <a:r>
              <a:rPr lang="en-US" b="1" dirty="0" smtClean="0"/>
              <a:t>file:writeFile</a:t>
            </a:r>
            <a:r>
              <a:rPr lang="en-US" dirty="0" smtClean="0"/>
              <a:t>&gt;</a:t>
            </a:r>
          </a:p>
        </p:txBody>
      </p:sp>
      <p:sp>
        <p:nvSpPr>
          <p:cNvPr id="3" name="Title 2"/>
          <p:cNvSpPr>
            <a:spLocks noGrp="1"/>
          </p:cNvSpPr>
          <p:nvPr>
            <p:ph type="title"/>
          </p:nvPr>
        </p:nvSpPr>
        <p:spPr/>
        <p:txBody>
          <a:bodyPr/>
          <a:lstStyle/>
          <a:p>
            <a:r>
              <a:rPr lang="en-US" dirty="0" smtClean="0"/>
              <a:t>File Operations – Write File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a:buNone/>
            </a:pPr>
            <a:r>
              <a:rPr lang="en-US" dirty="0" smtClean="0"/>
              <a:t>GEL scripts are often used to send emails.  Using a GEL script notification allows for a lot more flexibility than sending an action item.  There are two types of email tags, &lt;</a:t>
            </a:r>
            <a:r>
              <a:rPr lang="en-US" dirty="0" err="1" smtClean="0"/>
              <a:t>gel:email</a:t>
            </a:r>
            <a:r>
              <a:rPr lang="en-US" dirty="0" smtClean="0"/>
              <a:t>&gt; and &lt;</a:t>
            </a:r>
            <a:r>
              <a:rPr lang="en-US" dirty="0" err="1" smtClean="0"/>
              <a:t>email:email</a:t>
            </a:r>
            <a:r>
              <a:rPr lang="en-US" dirty="0" smtClean="0"/>
              <a:t>&gt;.  It is recommended to use the &lt;</a:t>
            </a:r>
            <a:r>
              <a:rPr lang="en-US" dirty="0" err="1" smtClean="0"/>
              <a:t>gel:email</a:t>
            </a:r>
            <a:r>
              <a:rPr lang="en-US" dirty="0" smtClean="0"/>
              <a:t>&gt; tag where possible.</a:t>
            </a:r>
          </a:p>
        </p:txBody>
      </p:sp>
      <p:sp>
        <p:nvSpPr>
          <p:cNvPr id="3" name="Title 2"/>
          <p:cNvSpPr>
            <a:spLocks noGrp="1"/>
          </p:cNvSpPr>
          <p:nvPr>
            <p:ph type="title"/>
          </p:nvPr>
        </p:nvSpPr>
        <p:spPr/>
        <p:txBody>
          <a:bodyPr/>
          <a:lstStyle/>
          <a:p>
            <a:r>
              <a:rPr lang="en-US" dirty="0" smtClean="0"/>
              <a:t>Email</a:t>
            </a:r>
            <a:endParaRPr lang="en-US" dirty="0"/>
          </a:p>
        </p:txBody>
      </p:sp>
    </p:spTree>
    <p:extLst>
      <p:ext uri="{BB962C8B-B14F-4D97-AF65-F5344CB8AC3E}">
        <p14:creationId xmlns:p14="http://schemas.microsoft.com/office/powerpoint/2010/main" val="4095252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buNone/>
            </a:pPr>
            <a:r>
              <a:rPr lang="en-US" b="1" dirty="0" smtClean="0"/>
              <a:t>&lt;</a:t>
            </a:r>
            <a:r>
              <a:rPr lang="en-US" b="1" dirty="0" err="1" smtClean="0"/>
              <a:t>gel:email</a:t>
            </a:r>
            <a:r>
              <a:rPr lang="en-US" b="1" dirty="0" smtClean="0"/>
              <a:t>&gt;</a:t>
            </a:r>
          </a:p>
          <a:p>
            <a:r>
              <a:rPr lang="en-US" dirty="0" smtClean="0"/>
              <a:t>Email server information is derived from the properties.xml of the installation.</a:t>
            </a:r>
          </a:p>
          <a:p>
            <a:r>
              <a:rPr lang="en-US" dirty="0" smtClean="0"/>
              <a:t>Supports HTML</a:t>
            </a:r>
          </a:p>
          <a:p>
            <a:endParaRPr lang="en-US" dirty="0" smtClean="0"/>
          </a:p>
          <a:p>
            <a:pPr>
              <a:buNone/>
            </a:pPr>
            <a:r>
              <a:rPr lang="en-US" b="1" dirty="0" smtClean="0"/>
              <a:t>Example</a:t>
            </a:r>
            <a:r>
              <a:rPr lang="en-US" dirty="0" smtClean="0"/>
              <a:t>:</a:t>
            </a:r>
          </a:p>
          <a:p>
            <a:pPr>
              <a:buNone/>
            </a:pPr>
            <a:r>
              <a:rPr lang="en-US" dirty="0" smtClean="0"/>
              <a:t>&lt;</a:t>
            </a:r>
            <a:r>
              <a:rPr lang="en-US" dirty="0" err="1" smtClean="0"/>
              <a:t>gel:script</a:t>
            </a:r>
            <a:r>
              <a:rPr lang="en-US" dirty="0" smtClean="0"/>
              <a:t> </a:t>
            </a:r>
            <a:r>
              <a:rPr lang="en-US" b="1" dirty="0" err="1" smtClean="0"/>
              <a:t>xmlns:gel</a:t>
            </a:r>
            <a:r>
              <a:rPr lang="en-US" b="1" dirty="0" smtClean="0"/>
              <a:t>="</a:t>
            </a:r>
            <a:r>
              <a:rPr lang="en-US" b="1" dirty="0" err="1" smtClean="0"/>
              <a:t>jelly:com.niku.union.gel.GELTagLibrary</a:t>
            </a:r>
            <a:r>
              <a:rPr lang="en-US" b="1" dirty="0" smtClean="0"/>
              <a:t>"</a:t>
            </a:r>
            <a:r>
              <a:rPr lang="en-US" dirty="0" smtClean="0"/>
              <a:t>&gt;</a:t>
            </a:r>
          </a:p>
          <a:p>
            <a:pPr>
              <a:buNone/>
            </a:pPr>
            <a:endParaRPr lang="en-US" dirty="0" smtClean="0"/>
          </a:p>
          <a:p>
            <a:pPr>
              <a:buNone/>
            </a:pPr>
            <a:r>
              <a:rPr lang="en-US" dirty="0" smtClean="0"/>
              <a:t>  &lt;</a:t>
            </a:r>
            <a:r>
              <a:rPr lang="en-US" b="1" dirty="0" err="1" smtClean="0"/>
              <a:t>gel:email</a:t>
            </a:r>
            <a:r>
              <a:rPr lang="en-US" dirty="0" smtClean="0"/>
              <a:t> from="clarity-do-not-reply@ca.com" subject="Clarity - Test Email" to="john@gmail.com"&gt;</a:t>
            </a:r>
          </a:p>
          <a:p>
            <a:pPr>
              <a:buNone/>
            </a:pPr>
            <a:r>
              <a:rPr lang="en-US" dirty="0" smtClean="0"/>
              <a:t>&lt;![CDATA[ </a:t>
            </a:r>
          </a:p>
          <a:p>
            <a:pPr>
              <a:buNone/>
            </a:pPr>
            <a:r>
              <a:rPr lang="en-US" dirty="0" smtClean="0"/>
              <a:t>This is a test email.</a:t>
            </a:r>
          </a:p>
          <a:p>
            <a:pPr>
              <a:buNone/>
            </a:pPr>
            <a:r>
              <a:rPr lang="en-US" dirty="0" smtClean="0"/>
              <a:t>&lt;</a:t>
            </a:r>
            <a:r>
              <a:rPr lang="en-US" dirty="0" err="1" smtClean="0"/>
              <a:t>br</a:t>
            </a:r>
            <a:r>
              <a:rPr lang="en-US" dirty="0" smtClean="0"/>
              <a:t>/&gt;</a:t>
            </a:r>
          </a:p>
          <a:p>
            <a:pPr>
              <a:buNone/>
            </a:pPr>
            <a:r>
              <a:rPr lang="en-US" dirty="0" smtClean="0"/>
              <a:t>&lt;</a:t>
            </a:r>
            <a:r>
              <a:rPr lang="en-US" dirty="0" err="1" smtClean="0"/>
              <a:t>br</a:t>
            </a:r>
            <a:r>
              <a:rPr lang="en-US" dirty="0" smtClean="0"/>
              <a:t>/&gt;</a:t>
            </a:r>
          </a:p>
          <a:p>
            <a:pPr>
              <a:buNone/>
            </a:pPr>
            <a:r>
              <a:rPr lang="en-US" dirty="0" smtClean="0"/>
              <a:t>-------------------------------------------------------------------</a:t>
            </a:r>
          </a:p>
          <a:p>
            <a:pPr>
              <a:buNone/>
            </a:pPr>
            <a:r>
              <a:rPr lang="en-US" dirty="0" smtClean="0"/>
              <a:t>&lt;</a:t>
            </a:r>
            <a:r>
              <a:rPr lang="en-US" dirty="0" err="1" smtClean="0"/>
              <a:t>br</a:t>
            </a:r>
            <a:r>
              <a:rPr lang="en-US" dirty="0" smtClean="0"/>
              <a:t>/&gt;</a:t>
            </a:r>
          </a:p>
          <a:p>
            <a:pPr>
              <a:buNone/>
            </a:pPr>
            <a:r>
              <a:rPr lang="en-US" dirty="0" smtClean="0"/>
              <a:t>This is an automated message, please do not reply.         </a:t>
            </a:r>
          </a:p>
          <a:p>
            <a:pPr>
              <a:buNone/>
            </a:pPr>
            <a:r>
              <a:rPr lang="en-US" dirty="0" smtClean="0"/>
              <a:t>]]&gt;</a:t>
            </a:r>
          </a:p>
          <a:p>
            <a:pPr>
              <a:buNone/>
            </a:pPr>
            <a:r>
              <a:rPr lang="en-US" dirty="0" smtClean="0"/>
              <a:t>  &lt;/</a:t>
            </a:r>
            <a:r>
              <a:rPr lang="en-US" b="1" dirty="0" err="1" smtClean="0"/>
              <a:t>gel:email</a:t>
            </a:r>
            <a:r>
              <a:rPr lang="en-US" dirty="0" smtClean="0"/>
              <a:t>&gt;</a:t>
            </a:r>
          </a:p>
          <a:p>
            <a:pPr>
              <a:buNone/>
            </a:pPr>
            <a:endParaRPr lang="en-US" dirty="0" smtClean="0"/>
          </a:p>
          <a:p>
            <a:pPr>
              <a:buNone/>
            </a:pPr>
            <a:r>
              <a:rPr lang="en-US" dirty="0" smtClean="0"/>
              <a:t>&lt;/</a:t>
            </a:r>
            <a:r>
              <a:rPr lang="en-US" dirty="0" err="1" smtClean="0"/>
              <a:t>gel:script</a:t>
            </a:r>
            <a:r>
              <a:rPr lang="en-US" dirty="0" smtClean="0"/>
              <a:t>&gt;</a:t>
            </a:r>
            <a:endParaRPr lang="en-US" dirty="0"/>
          </a:p>
        </p:txBody>
      </p:sp>
      <p:sp>
        <p:nvSpPr>
          <p:cNvPr id="3" name="Title 2"/>
          <p:cNvSpPr>
            <a:spLocks noGrp="1"/>
          </p:cNvSpPr>
          <p:nvPr>
            <p:ph type="title"/>
          </p:nvPr>
        </p:nvSpPr>
        <p:spPr/>
        <p:txBody>
          <a:bodyPr/>
          <a:lstStyle/>
          <a:p>
            <a:r>
              <a:rPr lang="en-US" dirty="0" smtClean="0"/>
              <a:t>Email cont.</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buNone/>
            </a:pPr>
            <a:r>
              <a:rPr lang="en-US" b="1" dirty="0" smtClean="0"/>
              <a:t>&lt;</a:t>
            </a:r>
            <a:r>
              <a:rPr lang="en-US" b="1" dirty="0" err="1" smtClean="0"/>
              <a:t>email:email</a:t>
            </a:r>
            <a:r>
              <a:rPr lang="en-US" b="1" dirty="0" smtClean="0"/>
              <a:t>&gt;</a:t>
            </a:r>
          </a:p>
          <a:p>
            <a:r>
              <a:rPr lang="en-US" dirty="0" smtClean="0"/>
              <a:t>Mail Server must be specified within the tag</a:t>
            </a:r>
          </a:p>
          <a:p>
            <a:r>
              <a:rPr lang="en-US" dirty="0" smtClean="0"/>
              <a:t>Does not support HTML</a:t>
            </a:r>
          </a:p>
          <a:p>
            <a:r>
              <a:rPr lang="en-US" dirty="0" smtClean="0"/>
              <a:t>Supports Attachments</a:t>
            </a:r>
          </a:p>
          <a:p>
            <a:endParaRPr lang="en-US" dirty="0" smtClean="0"/>
          </a:p>
          <a:p>
            <a:pPr>
              <a:buNone/>
            </a:pPr>
            <a:r>
              <a:rPr lang="en-US" b="1" dirty="0" smtClean="0"/>
              <a:t>Example</a:t>
            </a:r>
            <a:r>
              <a:rPr lang="en-US" dirty="0" smtClean="0"/>
              <a:t>:</a:t>
            </a:r>
          </a:p>
          <a:p>
            <a:pPr>
              <a:buNone/>
            </a:pPr>
            <a:r>
              <a:rPr lang="en-US" dirty="0" smtClean="0"/>
              <a:t>&lt;</a:t>
            </a:r>
            <a:r>
              <a:rPr lang="en-US" dirty="0" err="1" smtClean="0"/>
              <a:t>gel:script</a:t>
            </a:r>
            <a:r>
              <a:rPr lang="en-US" dirty="0" smtClean="0"/>
              <a:t> </a:t>
            </a:r>
            <a:r>
              <a:rPr lang="en-US" dirty="0" err="1" smtClean="0"/>
              <a:t>xmlns:core</a:t>
            </a:r>
            <a:r>
              <a:rPr lang="en-US" dirty="0" smtClean="0"/>
              <a:t>="</a:t>
            </a:r>
            <a:r>
              <a:rPr lang="en-US" dirty="0" err="1" smtClean="0"/>
              <a:t>jelly:core</a:t>
            </a:r>
            <a:r>
              <a:rPr lang="en-US" dirty="0" smtClean="0"/>
              <a:t>" </a:t>
            </a:r>
          </a:p>
          <a:p>
            <a:pPr>
              <a:buNone/>
            </a:pPr>
            <a:r>
              <a:rPr lang="en-US" dirty="0" smtClean="0"/>
              <a:t>    </a:t>
            </a:r>
            <a:r>
              <a:rPr lang="en-US" dirty="0" err="1" smtClean="0"/>
              <a:t>xmlns:gel</a:t>
            </a:r>
            <a:r>
              <a:rPr lang="en-US" dirty="0" smtClean="0"/>
              <a:t>="</a:t>
            </a:r>
            <a:r>
              <a:rPr lang="en-US" dirty="0" err="1" smtClean="0"/>
              <a:t>jelly:com.niku.union.gel.GELTagLibrary</a:t>
            </a:r>
            <a:r>
              <a:rPr lang="en-US" dirty="0" smtClean="0"/>
              <a:t>" </a:t>
            </a:r>
          </a:p>
          <a:p>
            <a:pPr>
              <a:buNone/>
            </a:pPr>
            <a:r>
              <a:rPr lang="en-US" dirty="0" smtClean="0"/>
              <a:t>    </a:t>
            </a:r>
            <a:r>
              <a:rPr lang="en-US" b="1" dirty="0" err="1" smtClean="0"/>
              <a:t>xmlns:email</a:t>
            </a:r>
            <a:r>
              <a:rPr lang="en-US" b="1" dirty="0" smtClean="0"/>
              <a:t>="</a:t>
            </a:r>
            <a:r>
              <a:rPr lang="en-US" b="1" dirty="0" err="1" smtClean="0"/>
              <a:t>jelly:email</a:t>
            </a:r>
            <a:r>
              <a:rPr lang="en-US" b="1" dirty="0" smtClean="0"/>
              <a:t>"</a:t>
            </a:r>
            <a:r>
              <a:rPr lang="en-US" dirty="0" smtClean="0"/>
              <a:t>&gt;</a:t>
            </a:r>
          </a:p>
          <a:p>
            <a:pPr>
              <a:buNone/>
            </a:pPr>
            <a:endParaRPr lang="en-US" dirty="0" smtClean="0"/>
          </a:p>
          <a:p>
            <a:pPr>
              <a:buNone/>
            </a:pPr>
            <a:r>
              <a:rPr lang="en-US" dirty="0" smtClean="0"/>
              <a:t>    &lt;</a:t>
            </a:r>
            <a:r>
              <a:rPr lang="en-US" dirty="0" err="1" smtClean="0"/>
              <a:t>core:invokeStatic</a:t>
            </a:r>
            <a:r>
              <a:rPr lang="en-US" dirty="0" smtClean="0"/>
              <a:t> </a:t>
            </a:r>
            <a:r>
              <a:rPr lang="en-US" smtClean="0"/>
              <a:t>className</a:t>
            </a:r>
            <a:r>
              <a:rPr lang="en-US" dirty="0" smtClean="0"/>
              <a:t>="</a:t>
            </a:r>
            <a:r>
              <a:rPr lang="en-US" dirty="0" err="1" smtClean="0"/>
              <a:t>java.lang.System</a:t>
            </a:r>
            <a:r>
              <a:rPr lang="en-US" dirty="0" smtClean="0"/>
              <a:t>" method="</a:t>
            </a:r>
            <a:r>
              <a:rPr lang="en-US" dirty="0" err="1" smtClean="0"/>
              <a:t>getenv</a:t>
            </a:r>
            <a:r>
              <a:rPr lang="en-US" dirty="0" smtClean="0"/>
              <a:t>" </a:t>
            </a:r>
            <a:r>
              <a:rPr lang="en-US" smtClean="0"/>
              <a:t>var</a:t>
            </a:r>
            <a:r>
              <a:rPr lang="en-US" dirty="0" smtClean="0"/>
              <a:t>="NIKU_HOME"&gt;</a:t>
            </a:r>
          </a:p>
          <a:p>
            <a:pPr>
              <a:buNone/>
            </a:pPr>
            <a:r>
              <a:rPr lang="en-US" dirty="0" smtClean="0"/>
              <a:t>        &lt;</a:t>
            </a:r>
            <a:r>
              <a:rPr lang="en-US" dirty="0" err="1" smtClean="0"/>
              <a:t>core:arg</a:t>
            </a:r>
            <a:r>
              <a:rPr lang="en-US" dirty="0" smtClean="0"/>
              <a:t> value="NIKU_HOME"/&gt;</a:t>
            </a:r>
          </a:p>
          <a:p>
            <a:pPr>
              <a:buNone/>
            </a:pPr>
            <a:r>
              <a:rPr lang="en-US" dirty="0" smtClean="0"/>
              <a:t>    &lt;/</a:t>
            </a:r>
            <a:r>
              <a:rPr lang="en-US" dirty="0" err="1" smtClean="0"/>
              <a:t>core:invokeStatic</a:t>
            </a:r>
            <a:r>
              <a:rPr lang="en-US" dirty="0" smtClean="0"/>
              <a:t>&gt;</a:t>
            </a:r>
          </a:p>
          <a:p>
            <a:pPr>
              <a:buNone/>
            </a:pPr>
            <a:endParaRPr lang="en-US" dirty="0" smtClean="0"/>
          </a:p>
          <a:p>
            <a:pPr>
              <a:buNone/>
            </a:pPr>
            <a:r>
              <a:rPr lang="en-US" dirty="0" smtClean="0"/>
              <a:t>    &lt;</a:t>
            </a:r>
            <a:r>
              <a:rPr lang="en-US" dirty="0" err="1" smtClean="0"/>
              <a:t>gel:parse</a:t>
            </a:r>
            <a:r>
              <a:rPr lang="en-US" dirty="0" smtClean="0"/>
              <a:t> file="${NIKU_HOME}/</a:t>
            </a:r>
            <a:r>
              <a:rPr lang="en-US" dirty="0" err="1" smtClean="0"/>
              <a:t>config</a:t>
            </a:r>
            <a:r>
              <a:rPr lang="en-US" dirty="0" smtClean="0"/>
              <a:t>/properties.xml" </a:t>
            </a:r>
            <a:r>
              <a:rPr lang="en-US" smtClean="0"/>
              <a:t>var</a:t>
            </a:r>
            <a:r>
              <a:rPr lang="en-US" dirty="0" smtClean="0"/>
              <a:t>="properties"/&gt;</a:t>
            </a:r>
          </a:p>
          <a:p>
            <a:pPr>
              <a:buNone/>
            </a:pPr>
            <a:r>
              <a:rPr lang="en-US" dirty="0" smtClean="0"/>
              <a:t>    &lt;</a:t>
            </a:r>
            <a:r>
              <a:rPr lang="en-US" dirty="0" err="1" smtClean="0"/>
              <a:t>gel:set</a:t>
            </a:r>
            <a:r>
              <a:rPr lang="en-US" dirty="0" smtClean="0"/>
              <a:t> </a:t>
            </a:r>
            <a:r>
              <a:rPr lang="en-US" smtClean="0"/>
              <a:t>asString</a:t>
            </a:r>
            <a:r>
              <a:rPr lang="en-US" dirty="0" smtClean="0"/>
              <a:t>="true" select="$properties/properties/</a:t>
            </a:r>
            <a:r>
              <a:rPr lang="en-US" dirty="0" err="1" smtClean="0"/>
              <a:t>mailServer</a:t>
            </a:r>
            <a:r>
              <a:rPr lang="en-US" dirty="0" smtClean="0"/>
              <a:t>/@host" </a:t>
            </a:r>
            <a:r>
              <a:rPr lang="en-US" smtClean="0"/>
              <a:t>var</a:t>
            </a:r>
            <a:r>
              <a:rPr lang="en-US" dirty="0" smtClean="0"/>
              <a:t>="</a:t>
            </a:r>
            <a:r>
              <a:rPr lang="en-US" dirty="0" err="1" smtClean="0"/>
              <a:t>mailServer</a:t>
            </a:r>
            <a:r>
              <a:rPr lang="en-US" dirty="0" smtClean="0"/>
              <a:t>"/&gt;</a:t>
            </a:r>
          </a:p>
          <a:p>
            <a:pPr>
              <a:buNone/>
            </a:pPr>
            <a:endParaRPr lang="en-US" dirty="0" smtClean="0"/>
          </a:p>
          <a:p>
            <a:pPr>
              <a:buNone/>
            </a:pPr>
            <a:r>
              <a:rPr lang="en-US" dirty="0" smtClean="0"/>
              <a:t>    &lt;</a:t>
            </a:r>
            <a:r>
              <a:rPr lang="en-US" b="1" dirty="0" err="1" smtClean="0"/>
              <a:t>email:email</a:t>
            </a:r>
            <a:r>
              <a:rPr lang="en-US" dirty="0" smtClean="0"/>
              <a:t> to="john@gmail.com" from="clarity-do-not-reply@ca.com" subject=“app-ca.log file" server="${</a:t>
            </a:r>
            <a:r>
              <a:rPr lang="en-US" dirty="0" err="1" smtClean="0"/>
              <a:t>mailServer</a:t>
            </a:r>
            <a:r>
              <a:rPr lang="en-US" dirty="0" smtClean="0"/>
              <a:t>}" attach="${NIKU_HOME}/logs/app-ca.log"&gt; </a:t>
            </a:r>
          </a:p>
          <a:p>
            <a:pPr>
              <a:buNone/>
            </a:pPr>
            <a:r>
              <a:rPr lang="en-US" dirty="0" smtClean="0"/>
              <a:t>App-ca.log File</a:t>
            </a:r>
          </a:p>
          <a:p>
            <a:pPr>
              <a:buNone/>
            </a:pPr>
            <a:r>
              <a:rPr lang="en-US" dirty="0" smtClean="0"/>
              <a:t>    &lt;/</a:t>
            </a:r>
            <a:r>
              <a:rPr lang="en-US" b="1" dirty="0" err="1" smtClean="0"/>
              <a:t>email:email</a:t>
            </a:r>
            <a:r>
              <a:rPr lang="en-US" dirty="0" smtClean="0"/>
              <a:t>&gt;</a:t>
            </a:r>
          </a:p>
          <a:p>
            <a:pPr>
              <a:buNone/>
            </a:pPr>
            <a:r>
              <a:rPr lang="en-US" dirty="0" smtClean="0"/>
              <a:t>&lt;/</a:t>
            </a:r>
            <a:r>
              <a:rPr lang="en-US" dirty="0" err="1" smtClean="0"/>
              <a:t>gel:script</a:t>
            </a:r>
            <a:r>
              <a:rPr lang="en-US" dirty="0" smtClean="0"/>
              <a:t>&gt;</a:t>
            </a:r>
          </a:p>
        </p:txBody>
      </p:sp>
      <p:sp>
        <p:nvSpPr>
          <p:cNvPr id="3" name="Title 2"/>
          <p:cNvSpPr>
            <a:spLocks noGrp="1"/>
          </p:cNvSpPr>
          <p:nvPr>
            <p:ph type="title"/>
          </p:nvPr>
        </p:nvSpPr>
        <p:spPr/>
        <p:txBody>
          <a:bodyPr/>
          <a:lstStyle/>
          <a:p>
            <a:r>
              <a:rPr lang="en-US" dirty="0" smtClean="0"/>
              <a:t>Email cont.</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32858" y="1203476"/>
            <a:ext cx="7053942" cy="4694027"/>
          </a:xfrm>
        </p:spPr>
        <p:txBody>
          <a:bodyPr>
            <a:normAutofit/>
          </a:bodyPr>
          <a:lstStyle/>
          <a:p>
            <a:pPr>
              <a:buNone/>
            </a:pPr>
            <a:r>
              <a:rPr lang="en-US" dirty="0" smtClean="0"/>
              <a:t>&lt;gel:script </a:t>
            </a:r>
          </a:p>
          <a:p>
            <a:pPr>
              <a:buNone/>
            </a:pPr>
            <a:r>
              <a:rPr lang="en-US" dirty="0" smtClean="0"/>
              <a:t>    xmlns:core="jelly:core"</a:t>
            </a:r>
          </a:p>
          <a:p>
            <a:pPr>
              <a:buNone/>
            </a:pPr>
            <a:r>
              <a:rPr lang="en-US" dirty="0" smtClean="0"/>
              <a:t>    xmlns:gel="jelly:com.niku.union.gel.GELTagLibrary"</a:t>
            </a:r>
          </a:p>
          <a:p>
            <a:pPr>
              <a:buNone/>
            </a:pPr>
            <a:r>
              <a:rPr lang="en-US" dirty="0" smtClean="0"/>
              <a:t>    xmlns:sql="jelly:sql" </a:t>
            </a:r>
          </a:p>
          <a:p>
            <a:pPr>
              <a:buNone/>
            </a:pPr>
            <a:r>
              <a:rPr lang="en-US" dirty="0" smtClean="0"/>
              <a:t>    xmlns:</a:t>
            </a:r>
            <a:r>
              <a:rPr lang="en-US" smtClean="0"/>
              <a:t>xsd</a:t>
            </a:r>
            <a:r>
              <a:rPr lang="en-US" dirty="0" smtClean="0"/>
              <a:t>="http://www.w3.org/2001/XMLSchema"&gt;</a:t>
            </a:r>
          </a:p>
          <a:p>
            <a:pPr>
              <a:buNone/>
            </a:pPr>
            <a:endParaRPr lang="en-US" dirty="0" smtClean="0"/>
          </a:p>
          <a:p>
            <a:pPr>
              <a:buNone/>
            </a:pPr>
            <a:r>
              <a:rPr lang="en-US" dirty="0" smtClean="0"/>
              <a:t>	&lt;!-- CODE GOES HERE --&gt;</a:t>
            </a:r>
          </a:p>
          <a:p>
            <a:pPr>
              <a:buNone/>
            </a:pPr>
            <a:endParaRPr lang="en-US" dirty="0" smtClean="0"/>
          </a:p>
          <a:p>
            <a:pPr>
              <a:buNone/>
            </a:pPr>
            <a:r>
              <a:rPr lang="en-US" dirty="0" smtClean="0"/>
              <a:t>&lt;/gel:script&gt;</a:t>
            </a:r>
          </a:p>
          <a:p>
            <a:pPr>
              <a:buNone/>
            </a:pPr>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Script Structure</a:t>
            </a:r>
            <a:endParaRPr lang="en-US" dirty="0"/>
          </a:p>
        </p:txBody>
      </p:sp>
      <p:sp>
        <p:nvSpPr>
          <p:cNvPr id="4" name="Left Brace 3"/>
          <p:cNvSpPr/>
          <p:nvPr/>
        </p:nvSpPr>
        <p:spPr>
          <a:xfrm>
            <a:off x="1188721" y="1319349"/>
            <a:ext cx="300446" cy="198555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TextBox 4"/>
          <p:cNvSpPr txBox="1"/>
          <p:nvPr/>
        </p:nvSpPr>
        <p:spPr>
          <a:xfrm>
            <a:off x="248194" y="2090057"/>
            <a:ext cx="888275" cy="369332"/>
          </a:xfrm>
          <a:prstGeom prst="rect">
            <a:avLst/>
          </a:prstGeom>
          <a:noFill/>
        </p:spPr>
        <p:txBody>
          <a:bodyPr wrap="square" rtlCol="0">
            <a:spAutoFit/>
          </a:bodyPr>
          <a:lstStyle/>
          <a:p>
            <a:r>
              <a:rPr lang="en-US" dirty="0" smtClean="0"/>
              <a:t>Header</a:t>
            </a:r>
            <a:endParaRPr lang="en-US" dirty="0"/>
          </a:p>
        </p:txBody>
      </p:sp>
      <p:sp>
        <p:nvSpPr>
          <p:cNvPr id="6" name="TextBox 5"/>
          <p:cNvSpPr txBox="1"/>
          <p:nvPr/>
        </p:nvSpPr>
        <p:spPr>
          <a:xfrm>
            <a:off x="195943" y="3879668"/>
            <a:ext cx="1201782" cy="369332"/>
          </a:xfrm>
          <a:prstGeom prst="rect">
            <a:avLst/>
          </a:prstGeom>
          <a:noFill/>
        </p:spPr>
        <p:txBody>
          <a:bodyPr wrap="square" rtlCol="0">
            <a:spAutoFit/>
          </a:bodyPr>
          <a:lstStyle/>
          <a:p>
            <a:r>
              <a:rPr lang="en-US" dirty="0" smtClean="0"/>
              <a:t>Comment</a:t>
            </a:r>
            <a:endParaRPr lang="en-US" dirty="0"/>
          </a:p>
        </p:txBody>
      </p:sp>
      <p:sp>
        <p:nvSpPr>
          <p:cNvPr id="7" name="TextBox 6"/>
          <p:cNvSpPr txBox="1"/>
          <p:nvPr/>
        </p:nvSpPr>
        <p:spPr>
          <a:xfrm>
            <a:off x="274320" y="4767942"/>
            <a:ext cx="1162594" cy="369332"/>
          </a:xfrm>
          <a:prstGeom prst="rect">
            <a:avLst/>
          </a:prstGeom>
          <a:noFill/>
        </p:spPr>
        <p:txBody>
          <a:bodyPr wrap="square" rtlCol="0">
            <a:spAutoFit/>
          </a:bodyPr>
          <a:lstStyle/>
          <a:p>
            <a:r>
              <a:rPr lang="en-US" dirty="0" smtClean="0"/>
              <a:t>Footer</a:t>
            </a:r>
          </a:p>
        </p:txBody>
      </p:sp>
      <p:cxnSp>
        <p:nvCxnSpPr>
          <p:cNvPr id="9" name="Straight Arrow Connector 8"/>
          <p:cNvCxnSpPr/>
          <p:nvPr/>
        </p:nvCxnSpPr>
        <p:spPr>
          <a:xfrm flipV="1">
            <a:off x="1123405" y="4976948"/>
            <a:ext cx="522515" cy="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1354183" y="4084308"/>
            <a:ext cx="522515" cy="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a:buNone/>
            </a:pPr>
            <a:r>
              <a:rPr lang="en-US" dirty="0" smtClean="0"/>
              <a:t>Write a script that will email a list of all active projects with managers that are not active users in Clarity to the resources within the following group:</a:t>
            </a:r>
          </a:p>
        </p:txBody>
      </p:sp>
      <p:sp>
        <p:nvSpPr>
          <p:cNvPr id="3" name="Title 2"/>
          <p:cNvSpPr>
            <a:spLocks noGrp="1"/>
          </p:cNvSpPr>
          <p:nvPr>
            <p:ph type="title"/>
          </p:nvPr>
        </p:nvSpPr>
        <p:spPr/>
        <p:txBody>
          <a:bodyPr/>
          <a:lstStyle/>
          <a:p>
            <a:r>
              <a:rPr lang="en-US" dirty="0" smtClean="0"/>
              <a:t>Exercise #3</a:t>
            </a:r>
            <a:endParaRPr lang="en-US" dirty="0"/>
          </a:p>
        </p:txBody>
      </p:sp>
      <p:pic>
        <p:nvPicPr>
          <p:cNvPr id="4098" name="Picture 2"/>
          <p:cNvPicPr>
            <a:picLocks noChangeAspect="1" noChangeArrowheads="1"/>
          </p:cNvPicPr>
          <p:nvPr/>
        </p:nvPicPr>
        <p:blipFill>
          <a:blip r:embed="rId2" cstate="print"/>
          <a:srcRect b="9834"/>
          <a:stretch>
            <a:fillRect/>
          </a:stretch>
        </p:blipFill>
        <p:spPr bwMode="auto">
          <a:xfrm>
            <a:off x="235132" y="3168198"/>
            <a:ext cx="8662726" cy="839411"/>
          </a:xfrm>
          <a:prstGeom prst="rect">
            <a:avLst/>
          </a:prstGeom>
          <a:noFill/>
          <a:ln w="12700">
            <a:solidFill>
              <a:schemeClr val="tx1"/>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03476"/>
            <a:ext cx="8229600" cy="4781688"/>
          </a:xfrm>
        </p:spPr>
        <p:txBody>
          <a:bodyPr>
            <a:normAutofit fontScale="85000" lnSpcReduction="20000"/>
          </a:bodyPr>
          <a:lstStyle/>
          <a:p>
            <a:pPr marL="0">
              <a:buNone/>
            </a:pPr>
            <a:r>
              <a:rPr lang="en-US" sz="1600" b="1" dirty="0" smtClean="0"/>
              <a:t>SQL to get Resources in Group</a:t>
            </a:r>
            <a:r>
              <a:rPr lang="en-US" sz="1600" dirty="0" smtClean="0"/>
              <a:t>:</a:t>
            </a:r>
          </a:p>
          <a:p>
            <a:pPr marL="0">
              <a:buNone/>
            </a:pPr>
            <a:endParaRPr lang="en-US" sz="1600" dirty="0" smtClean="0"/>
          </a:p>
          <a:p>
            <a:pPr marL="0">
              <a:buNone/>
            </a:pPr>
            <a:r>
              <a:rPr lang="en-US" sz="1600" dirty="0" smtClean="0"/>
              <a:t>SELECT   </a:t>
            </a:r>
            <a:r>
              <a:rPr lang="en-US" sz="1600" dirty="0" err="1" smtClean="0"/>
              <a:t>r.first_name</a:t>
            </a:r>
            <a:r>
              <a:rPr lang="en-US" sz="1600" dirty="0" smtClean="0"/>
              <a:t> || ' ' || </a:t>
            </a:r>
            <a:r>
              <a:rPr lang="en-US" sz="1600" dirty="0" err="1" smtClean="0"/>
              <a:t>r.last_name</a:t>
            </a:r>
            <a:r>
              <a:rPr lang="en-US" sz="1600" dirty="0" smtClean="0"/>
              <a:t> </a:t>
            </a:r>
            <a:r>
              <a:rPr lang="en-US" sz="1600" smtClean="0"/>
              <a:t>resName</a:t>
            </a:r>
            <a:r>
              <a:rPr lang="en-US" sz="1600" dirty="0" smtClean="0"/>
              <a:t>,</a:t>
            </a:r>
          </a:p>
          <a:p>
            <a:pPr marL="0">
              <a:buNone/>
            </a:pPr>
            <a:r>
              <a:rPr lang="en-US" sz="1600" dirty="0" smtClean="0"/>
              <a:t>                </a:t>
            </a:r>
            <a:r>
              <a:rPr lang="en-US" sz="1600" dirty="0" err="1" smtClean="0"/>
              <a:t>r.email</a:t>
            </a:r>
            <a:r>
              <a:rPr lang="en-US" sz="1600" dirty="0" smtClean="0"/>
              <a:t> </a:t>
            </a:r>
            <a:r>
              <a:rPr lang="en-US" sz="1600" smtClean="0"/>
              <a:t>resEmail</a:t>
            </a:r>
            <a:endParaRPr lang="en-US" sz="1600" dirty="0" smtClean="0"/>
          </a:p>
          <a:p>
            <a:pPr marL="0">
              <a:buNone/>
            </a:pPr>
            <a:r>
              <a:rPr lang="en-US" sz="1600" dirty="0" smtClean="0"/>
              <a:t>FROM     </a:t>
            </a:r>
            <a:r>
              <a:rPr lang="en-US" sz="1600" dirty="0" err="1" smtClean="0"/>
              <a:t>cmn_sec_user_groups</a:t>
            </a:r>
            <a:r>
              <a:rPr lang="en-US" sz="1600" dirty="0" smtClean="0"/>
              <a:t> </a:t>
            </a:r>
            <a:r>
              <a:rPr lang="en-US" sz="1600" dirty="0" err="1" smtClean="0"/>
              <a:t>ug</a:t>
            </a:r>
            <a:endParaRPr lang="en-US" sz="1600" dirty="0" smtClean="0"/>
          </a:p>
          <a:p>
            <a:pPr marL="0">
              <a:buNone/>
            </a:pPr>
            <a:r>
              <a:rPr lang="en-US" sz="1600" dirty="0" smtClean="0"/>
              <a:t>                JOIN </a:t>
            </a:r>
            <a:r>
              <a:rPr lang="en-US" sz="1600" dirty="0" err="1" smtClean="0"/>
              <a:t>cmn_sec_groups</a:t>
            </a:r>
            <a:r>
              <a:rPr lang="en-US" sz="1600" dirty="0" smtClean="0"/>
              <a:t> g ON </a:t>
            </a:r>
            <a:r>
              <a:rPr lang="en-US" sz="1600" dirty="0" err="1" smtClean="0"/>
              <a:t>ug.group_id</a:t>
            </a:r>
            <a:r>
              <a:rPr lang="en-US" sz="1600" dirty="0" smtClean="0"/>
              <a:t> = g.id AND </a:t>
            </a:r>
            <a:r>
              <a:rPr lang="en-US" sz="1600" dirty="0" err="1" smtClean="0"/>
              <a:t>g.group_code</a:t>
            </a:r>
            <a:r>
              <a:rPr lang="en-US" sz="1600" dirty="0" smtClean="0"/>
              <a:t> = '</a:t>
            </a:r>
            <a:r>
              <a:rPr lang="en-US" sz="1600" dirty="0" err="1" smtClean="0"/>
              <a:t>regou_gel_script</a:t>
            </a:r>
            <a:r>
              <a:rPr lang="en-US" sz="1600" dirty="0" smtClean="0"/>
              <a:t>'</a:t>
            </a:r>
          </a:p>
          <a:p>
            <a:pPr marL="0">
              <a:buNone/>
            </a:pPr>
            <a:r>
              <a:rPr lang="en-US" sz="1600" dirty="0" smtClean="0"/>
              <a:t>                JOIN </a:t>
            </a:r>
            <a:r>
              <a:rPr lang="en-US" sz="1600" smtClean="0"/>
              <a:t>srm_resources</a:t>
            </a:r>
            <a:r>
              <a:rPr lang="en-US" sz="1600" dirty="0" smtClean="0"/>
              <a:t> r ON </a:t>
            </a:r>
            <a:r>
              <a:rPr lang="en-US" sz="1600" dirty="0" err="1" smtClean="0"/>
              <a:t>r.user_id</a:t>
            </a:r>
            <a:r>
              <a:rPr lang="en-US" sz="1600" dirty="0" smtClean="0"/>
              <a:t> = </a:t>
            </a:r>
            <a:r>
              <a:rPr lang="en-US" sz="1600" dirty="0" err="1" smtClean="0"/>
              <a:t>ug.user_id</a:t>
            </a:r>
            <a:endParaRPr lang="en-US" sz="1600" dirty="0" smtClean="0"/>
          </a:p>
          <a:p>
            <a:pPr marL="0">
              <a:buNone/>
            </a:pPr>
            <a:endParaRPr lang="en-US" sz="1600" dirty="0" smtClean="0"/>
          </a:p>
          <a:p>
            <a:pPr marL="0">
              <a:buNone/>
            </a:pPr>
            <a:r>
              <a:rPr lang="en-US" sz="1600" b="1" dirty="0" smtClean="0"/>
              <a:t>SQL to get Projects</a:t>
            </a:r>
            <a:r>
              <a:rPr lang="en-US" sz="1600" dirty="0" smtClean="0"/>
              <a:t>:</a:t>
            </a:r>
          </a:p>
          <a:p>
            <a:pPr marL="0">
              <a:buNone/>
            </a:pPr>
            <a:endParaRPr lang="en-US" sz="1600" dirty="0" smtClean="0"/>
          </a:p>
          <a:p>
            <a:pPr marL="0">
              <a:buNone/>
            </a:pPr>
            <a:r>
              <a:rPr lang="en-US" sz="1600" dirty="0" smtClean="0"/>
              <a:t>SELECT   </a:t>
            </a:r>
            <a:r>
              <a:rPr lang="en-US" sz="1600" smtClean="0"/>
              <a:t>i</a:t>
            </a:r>
            <a:r>
              <a:rPr lang="en-US" sz="1600" dirty="0" smtClean="0"/>
              <a:t>.id </a:t>
            </a:r>
            <a:r>
              <a:rPr lang="en-US" sz="1600" dirty="0" err="1" smtClean="0"/>
              <a:t>prjId</a:t>
            </a:r>
            <a:r>
              <a:rPr lang="en-US" sz="1600" dirty="0" smtClean="0"/>
              <a:t>,</a:t>
            </a:r>
          </a:p>
          <a:p>
            <a:pPr marL="0">
              <a:buNone/>
            </a:pPr>
            <a:r>
              <a:rPr lang="en-US" sz="1600" dirty="0" smtClean="0"/>
              <a:t>                </a:t>
            </a:r>
            <a:r>
              <a:rPr lang="en-US" sz="1600" smtClean="0"/>
              <a:t>i</a:t>
            </a:r>
            <a:r>
              <a:rPr lang="en-US" sz="1600" dirty="0" err="1" smtClean="0"/>
              <a:t>.code</a:t>
            </a:r>
            <a:r>
              <a:rPr lang="en-US" sz="1600" dirty="0" smtClean="0"/>
              <a:t> </a:t>
            </a:r>
            <a:r>
              <a:rPr lang="en-US" sz="1600" dirty="0" err="1" smtClean="0"/>
              <a:t>prjCode</a:t>
            </a:r>
            <a:r>
              <a:rPr lang="en-US" sz="1600" dirty="0" smtClean="0"/>
              <a:t>,</a:t>
            </a:r>
          </a:p>
          <a:p>
            <a:pPr marL="0">
              <a:buNone/>
            </a:pPr>
            <a:r>
              <a:rPr lang="en-US" sz="1600" dirty="0" smtClean="0"/>
              <a:t>                </a:t>
            </a:r>
            <a:r>
              <a:rPr lang="en-US" sz="1600" smtClean="0"/>
              <a:t>i</a:t>
            </a:r>
            <a:r>
              <a:rPr lang="en-US" sz="1600" dirty="0" smtClean="0"/>
              <a:t>.name </a:t>
            </a:r>
            <a:r>
              <a:rPr lang="en-US" sz="1600" dirty="0" err="1" smtClean="0"/>
              <a:t>prjName</a:t>
            </a:r>
            <a:r>
              <a:rPr lang="en-US" sz="1600" dirty="0" smtClean="0"/>
              <a:t>,</a:t>
            </a:r>
          </a:p>
          <a:p>
            <a:pPr marL="0">
              <a:buNone/>
            </a:pPr>
            <a:r>
              <a:rPr lang="en-US" sz="1600" dirty="0" smtClean="0"/>
              <a:t>                </a:t>
            </a:r>
            <a:r>
              <a:rPr lang="en-US" sz="1600" dirty="0" err="1" smtClean="0"/>
              <a:t>r.full_name</a:t>
            </a:r>
            <a:r>
              <a:rPr lang="en-US" sz="1600" dirty="0" smtClean="0"/>
              <a:t> </a:t>
            </a:r>
            <a:r>
              <a:rPr lang="en-US" sz="1600" dirty="0" err="1" smtClean="0"/>
              <a:t>prjMgr</a:t>
            </a:r>
            <a:endParaRPr lang="en-US" sz="1600" dirty="0" smtClean="0"/>
          </a:p>
          <a:p>
            <a:pPr marL="0">
              <a:buNone/>
            </a:pPr>
            <a:r>
              <a:rPr lang="en-US" sz="1600" dirty="0" smtClean="0"/>
              <a:t>FROM     </a:t>
            </a:r>
            <a:r>
              <a:rPr lang="en-US" sz="1600" dirty="0" err="1" smtClean="0"/>
              <a:t>inv_investments</a:t>
            </a:r>
            <a:r>
              <a:rPr lang="en-US" sz="1600" dirty="0" smtClean="0"/>
              <a:t> </a:t>
            </a:r>
            <a:r>
              <a:rPr lang="en-US" sz="1600" smtClean="0"/>
              <a:t>i</a:t>
            </a:r>
            <a:endParaRPr lang="en-US" sz="1600" dirty="0" smtClean="0"/>
          </a:p>
          <a:p>
            <a:pPr marL="0">
              <a:buNone/>
            </a:pPr>
            <a:r>
              <a:rPr lang="en-US" sz="1600" dirty="0" smtClean="0"/>
              <a:t>                JOIN </a:t>
            </a:r>
            <a:r>
              <a:rPr lang="en-US" sz="1600" dirty="0" err="1" smtClean="0"/>
              <a:t>inv_projects</a:t>
            </a:r>
            <a:r>
              <a:rPr lang="en-US" sz="1600" dirty="0" smtClean="0"/>
              <a:t> </a:t>
            </a:r>
            <a:r>
              <a:rPr lang="en-US" sz="1600" dirty="0" err="1" smtClean="0"/>
              <a:t>ip</a:t>
            </a:r>
            <a:r>
              <a:rPr lang="en-US" sz="1600" dirty="0" smtClean="0"/>
              <a:t> ON </a:t>
            </a:r>
            <a:r>
              <a:rPr lang="en-US" sz="1600" dirty="0" err="1" smtClean="0"/>
              <a:t>ip.prid</a:t>
            </a:r>
            <a:r>
              <a:rPr lang="en-US" sz="1600" dirty="0" smtClean="0"/>
              <a:t> = </a:t>
            </a:r>
            <a:r>
              <a:rPr lang="en-US" sz="1600" smtClean="0"/>
              <a:t>i</a:t>
            </a:r>
            <a:r>
              <a:rPr lang="en-US" sz="1600" dirty="0" smtClean="0"/>
              <a:t>.id AND </a:t>
            </a:r>
            <a:r>
              <a:rPr lang="en-US" sz="1600" dirty="0" err="1" smtClean="0"/>
              <a:t>ip.is_template</a:t>
            </a:r>
            <a:r>
              <a:rPr lang="en-US" sz="1600" dirty="0" smtClean="0"/>
              <a:t> = 0 AND </a:t>
            </a:r>
            <a:r>
              <a:rPr lang="en-US" sz="1600" dirty="0" err="1" smtClean="0"/>
              <a:t>ip.is_program</a:t>
            </a:r>
            <a:r>
              <a:rPr lang="en-US" sz="1600" dirty="0" smtClean="0"/>
              <a:t> = 0 AND (</a:t>
            </a:r>
            <a:r>
              <a:rPr lang="en-US" sz="1600" smtClean="0"/>
              <a:t>i</a:t>
            </a:r>
            <a:r>
              <a:rPr lang="en-US" sz="1600" dirty="0" err="1" smtClean="0"/>
              <a:t>.purge_flag</a:t>
            </a:r>
            <a:r>
              <a:rPr lang="en-US" sz="1600" dirty="0" smtClean="0"/>
              <a:t> = 0 OR </a:t>
            </a:r>
            <a:r>
              <a:rPr lang="en-US" sz="1600" smtClean="0"/>
              <a:t>i</a:t>
            </a:r>
            <a:r>
              <a:rPr lang="en-US" sz="1600" dirty="0" err="1" smtClean="0"/>
              <a:t>.purge_flag</a:t>
            </a:r>
            <a:r>
              <a:rPr lang="en-US" sz="1600" dirty="0" smtClean="0"/>
              <a:t> IS NULL)</a:t>
            </a:r>
          </a:p>
          <a:p>
            <a:pPr marL="0">
              <a:buNone/>
            </a:pPr>
            <a:r>
              <a:rPr lang="en-US" sz="1600" dirty="0" smtClean="0"/>
              <a:t>                JOIN </a:t>
            </a:r>
            <a:r>
              <a:rPr lang="en-US" sz="1600" smtClean="0"/>
              <a:t>odf_ca_project</a:t>
            </a:r>
            <a:r>
              <a:rPr lang="en-US" sz="1600" dirty="0" smtClean="0"/>
              <a:t> </a:t>
            </a:r>
            <a:r>
              <a:rPr lang="en-US" sz="1600" smtClean="0"/>
              <a:t>ocp</a:t>
            </a:r>
            <a:r>
              <a:rPr lang="en-US" sz="1600" dirty="0" smtClean="0"/>
              <a:t> ON </a:t>
            </a:r>
            <a:r>
              <a:rPr lang="en-US" sz="1600" smtClean="0"/>
              <a:t>i</a:t>
            </a:r>
            <a:r>
              <a:rPr lang="en-US" sz="1600" dirty="0" smtClean="0"/>
              <a:t>.id = </a:t>
            </a:r>
            <a:r>
              <a:rPr lang="en-US" sz="1600" smtClean="0"/>
              <a:t>ocp</a:t>
            </a:r>
            <a:r>
              <a:rPr lang="en-US" sz="1600" dirty="0" smtClean="0"/>
              <a:t>.id</a:t>
            </a:r>
          </a:p>
          <a:p>
            <a:pPr marL="0">
              <a:buNone/>
            </a:pPr>
            <a:r>
              <a:rPr lang="en-US" sz="1600" dirty="0" smtClean="0"/>
              <a:t>                JOIN </a:t>
            </a:r>
            <a:r>
              <a:rPr lang="en-US" sz="1600" dirty="0" err="1" smtClean="0"/>
              <a:t>cmn_sec_users</a:t>
            </a:r>
            <a:r>
              <a:rPr lang="en-US" sz="1600" dirty="0" smtClean="0"/>
              <a:t> u ON </a:t>
            </a:r>
            <a:r>
              <a:rPr lang="en-US" sz="1600" smtClean="0"/>
              <a:t>i</a:t>
            </a:r>
            <a:r>
              <a:rPr lang="en-US" sz="1600" dirty="0" err="1" smtClean="0"/>
              <a:t>.manager_id</a:t>
            </a:r>
            <a:r>
              <a:rPr lang="en-US" sz="1600" dirty="0" smtClean="0"/>
              <a:t> = u.id AND </a:t>
            </a:r>
            <a:r>
              <a:rPr lang="en-US" sz="1600" dirty="0" err="1" smtClean="0"/>
              <a:t>u.user_status_id</a:t>
            </a:r>
            <a:r>
              <a:rPr lang="en-US" sz="1600" dirty="0" smtClean="0"/>
              <a:t> != 200</a:t>
            </a:r>
          </a:p>
          <a:p>
            <a:pPr marL="0">
              <a:buNone/>
            </a:pPr>
            <a:r>
              <a:rPr lang="en-US" sz="1600" dirty="0" smtClean="0"/>
              <a:t>                JOIN </a:t>
            </a:r>
            <a:r>
              <a:rPr lang="en-US" sz="1600" smtClean="0"/>
              <a:t>srm_resources</a:t>
            </a:r>
            <a:r>
              <a:rPr lang="en-US" sz="1600" dirty="0" smtClean="0"/>
              <a:t> r ON u.id = </a:t>
            </a:r>
            <a:r>
              <a:rPr lang="en-US" sz="1600" dirty="0" err="1" smtClean="0"/>
              <a:t>r.user_id</a:t>
            </a:r>
            <a:endParaRPr lang="en-US" sz="1600" dirty="0" smtClean="0"/>
          </a:p>
          <a:p>
            <a:pPr marL="0">
              <a:buNone/>
            </a:pPr>
            <a:endParaRPr lang="en-US" sz="1600" dirty="0" smtClean="0"/>
          </a:p>
          <a:p>
            <a:pPr marL="0">
              <a:buNone/>
            </a:pPr>
            <a:r>
              <a:rPr lang="en-US" sz="1600" b="1" dirty="0" smtClean="0"/>
              <a:t>Send Emails from the following email address: technical@regoconsulting.com</a:t>
            </a:r>
          </a:p>
        </p:txBody>
      </p:sp>
      <p:sp>
        <p:nvSpPr>
          <p:cNvPr id="3" name="Title 2"/>
          <p:cNvSpPr>
            <a:spLocks noGrp="1"/>
          </p:cNvSpPr>
          <p:nvPr>
            <p:ph type="title"/>
          </p:nvPr>
        </p:nvSpPr>
        <p:spPr/>
        <p:txBody>
          <a:bodyPr/>
          <a:lstStyle/>
          <a:p>
            <a:r>
              <a:rPr lang="en-US" dirty="0" smtClean="0"/>
              <a:t>Exercise #3 Hint</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Exercise #3 Review</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If a variable can be changed by an admin, or stores a password, use the &lt;</a:t>
            </a:r>
            <a:r>
              <a:rPr lang="en-US" dirty="0" err="1" smtClean="0"/>
              <a:t>gel:parameter</a:t>
            </a:r>
            <a:r>
              <a:rPr lang="en-US" dirty="0" smtClean="0"/>
              <a:t>&gt; tag instead of &lt;</a:t>
            </a:r>
            <a:r>
              <a:rPr lang="en-US" dirty="0" err="1" smtClean="0"/>
              <a:t>core:set</a:t>
            </a:r>
            <a:r>
              <a:rPr lang="en-US" dirty="0" smtClean="0"/>
              <a:t>&gt;</a:t>
            </a:r>
          </a:p>
          <a:p>
            <a:r>
              <a:rPr lang="en-US" dirty="0" smtClean="0"/>
              <a:t>Comment your code</a:t>
            </a:r>
          </a:p>
          <a:p>
            <a:r>
              <a:rPr lang="en-US" dirty="0" smtClean="0"/>
              <a:t>Properly format and indent your code</a:t>
            </a:r>
          </a:p>
          <a:p>
            <a:r>
              <a:rPr lang="en-US" dirty="0" smtClean="0"/>
              <a:t>Place all code within the &lt;</a:t>
            </a:r>
            <a:r>
              <a:rPr lang="en-US" dirty="0" err="1" smtClean="0"/>
              <a:t>gel:script</a:t>
            </a:r>
            <a:r>
              <a:rPr lang="en-US" dirty="0" smtClean="0"/>
              <a:t>&gt; tags, even comments</a:t>
            </a:r>
          </a:p>
          <a:p>
            <a:r>
              <a:rPr lang="en-US" dirty="0" smtClean="0"/>
              <a:t>Avoid excessive logging, but keep enough for debugging purposes</a:t>
            </a:r>
          </a:p>
          <a:p>
            <a:r>
              <a:rPr lang="en-US" dirty="0" smtClean="0"/>
              <a:t>When possible, pull server info from properties file on server</a:t>
            </a:r>
          </a:p>
          <a:p>
            <a:pPr>
              <a:buNone/>
            </a:pPr>
            <a:endParaRPr lang="en-US" b="1" dirty="0" smtClean="0"/>
          </a:p>
          <a:p>
            <a:pPr>
              <a:buNone/>
            </a:pPr>
            <a:r>
              <a:rPr lang="en-US" b="1" dirty="0" smtClean="0"/>
              <a:t>Example</a:t>
            </a:r>
            <a:r>
              <a:rPr lang="en-US" dirty="0" smtClean="0"/>
              <a:t>:</a:t>
            </a:r>
          </a:p>
          <a:p>
            <a:pPr>
              <a:buNone/>
            </a:pPr>
            <a:r>
              <a:rPr lang="en-US" sz="1600" dirty="0" smtClean="0"/>
              <a:t>&lt;</a:t>
            </a:r>
            <a:r>
              <a:rPr lang="en-US" sz="1600" dirty="0" err="1" smtClean="0"/>
              <a:t>core:invokeStatic</a:t>
            </a:r>
            <a:r>
              <a:rPr lang="en-US" sz="1600" dirty="0" smtClean="0"/>
              <a:t> </a:t>
            </a:r>
            <a:r>
              <a:rPr lang="en-US" sz="1600" smtClean="0"/>
              <a:t>className</a:t>
            </a:r>
            <a:r>
              <a:rPr lang="en-US" sz="1600" dirty="0" smtClean="0"/>
              <a:t>="</a:t>
            </a:r>
            <a:r>
              <a:rPr lang="en-US" sz="1600" dirty="0" err="1" smtClean="0"/>
              <a:t>java.lang.System</a:t>
            </a:r>
            <a:r>
              <a:rPr lang="en-US" sz="1600" dirty="0" smtClean="0"/>
              <a:t>" method="</a:t>
            </a:r>
            <a:r>
              <a:rPr lang="en-US" sz="1600" dirty="0" err="1" smtClean="0"/>
              <a:t>getenv</a:t>
            </a:r>
            <a:r>
              <a:rPr lang="en-US" sz="1600" dirty="0" smtClean="0"/>
              <a:t>" </a:t>
            </a:r>
            <a:r>
              <a:rPr lang="en-US" sz="1600" smtClean="0"/>
              <a:t>var</a:t>
            </a:r>
            <a:r>
              <a:rPr lang="en-US" sz="1600" dirty="0" smtClean="0"/>
              <a:t>="NIKU_HOME"&gt;</a:t>
            </a:r>
          </a:p>
          <a:p>
            <a:pPr>
              <a:buNone/>
            </a:pPr>
            <a:r>
              <a:rPr lang="en-US" sz="1600" dirty="0" smtClean="0"/>
              <a:t>	&lt;</a:t>
            </a:r>
            <a:r>
              <a:rPr lang="en-US" sz="1600" dirty="0" err="1" smtClean="0"/>
              <a:t>core:arg</a:t>
            </a:r>
            <a:r>
              <a:rPr lang="en-US" sz="1600" dirty="0" smtClean="0"/>
              <a:t> value="NIKU_HOME"/&gt;</a:t>
            </a:r>
          </a:p>
          <a:p>
            <a:pPr>
              <a:buNone/>
            </a:pPr>
            <a:r>
              <a:rPr lang="en-US" sz="1600" dirty="0" smtClean="0"/>
              <a:t>&lt;/</a:t>
            </a:r>
            <a:r>
              <a:rPr lang="en-US" sz="1600" dirty="0" err="1" smtClean="0"/>
              <a:t>core:invokeStatic</a:t>
            </a:r>
            <a:r>
              <a:rPr lang="en-US" sz="1600" dirty="0" smtClean="0"/>
              <a:t>&gt;</a:t>
            </a:r>
          </a:p>
          <a:p>
            <a:pPr>
              <a:buNone/>
            </a:pPr>
            <a:endParaRPr lang="en-US" sz="1600" dirty="0" smtClean="0"/>
          </a:p>
          <a:p>
            <a:pPr>
              <a:buNone/>
            </a:pPr>
            <a:r>
              <a:rPr lang="en-US" sz="1600" dirty="0" smtClean="0"/>
              <a:t>&lt;</a:t>
            </a:r>
            <a:r>
              <a:rPr lang="en-US" sz="1600" dirty="0" err="1" smtClean="0"/>
              <a:t>gel:parse</a:t>
            </a:r>
            <a:r>
              <a:rPr lang="en-US" sz="1600" dirty="0" smtClean="0"/>
              <a:t> file="${NIKU_HOME}/</a:t>
            </a:r>
            <a:r>
              <a:rPr lang="en-US" sz="1600" dirty="0" err="1" smtClean="0"/>
              <a:t>config</a:t>
            </a:r>
            <a:r>
              <a:rPr lang="en-US" sz="1600" dirty="0" smtClean="0"/>
              <a:t>/properties.xml" </a:t>
            </a:r>
            <a:r>
              <a:rPr lang="en-US" sz="1600" smtClean="0"/>
              <a:t>var</a:t>
            </a:r>
            <a:r>
              <a:rPr lang="en-US" sz="1600" dirty="0" smtClean="0"/>
              <a:t>="properties"/&gt;</a:t>
            </a:r>
          </a:p>
          <a:p>
            <a:pPr>
              <a:buNone/>
            </a:pPr>
            <a:r>
              <a:rPr lang="en-US" sz="1600" dirty="0" smtClean="0"/>
              <a:t>&lt;</a:t>
            </a:r>
            <a:r>
              <a:rPr lang="en-US" sz="1600" dirty="0" err="1" smtClean="0"/>
              <a:t>gel:set</a:t>
            </a:r>
            <a:r>
              <a:rPr lang="en-US" sz="1600" dirty="0" smtClean="0"/>
              <a:t> </a:t>
            </a:r>
            <a:r>
              <a:rPr lang="en-US" sz="1600" smtClean="0"/>
              <a:t>asString</a:t>
            </a:r>
            <a:r>
              <a:rPr lang="en-US" sz="1600" dirty="0" smtClean="0"/>
              <a:t>="true" select="$properties/properties/</a:t>
            </a:r>
            <a:r>
              <a:rPr lang="en-US" sz="1600" dirty="0" err="1" smtClean="0"/>
              <a:t>webServer</a:t>
            </a:r>
            <a:r>
              <a:rPr lang="en-US" sz="1600" dirty="0" smtClean="0"/>
              <a:t>/</a:t>
            </a:r>
            <a:r>
              <a:rPr lang="en-US" sz="1600" dirty="0" err="1" smtClean="0"/>
              <a:t>webServerInstance</a:t>
            </a:r>
            <a:r>
              <a:rPr lang="en-US" sz="1600" dirty="0" smtClean="0"/>
              <a:t>[@id='app']/@</a:t>
            </a:r>
            <a:r>
              <a:rPr lang="en-US" sz="1600" dirty="0" err="1" smtClean="0"/>
              <a:t>sslEntryUrl</a:t>
            </a:r>
            <a:r>
              <a:rPr lang="en-US" sz="1600" dirty="0" smtClean="0"/>
              <a:t>" </a:t>
            </a:r>
            <a:r>
              <a:rPr lang="en-US" sz="1600" smtClean="0"/>
              <a:t>var</a:t>
            </a:r>
            <a:r>
              <a:rPr lang="en-US" sz="1600" dirty="0" smtClean="0"/>
              <a:t>="</a:t>
            </a:r>
            <a:r>
              <a:rPr lang="en-US" sz="1600" smtClean="0"/>
              <a:t>URL</a:t>
            </a:r>
            <a:r>
              <a:rPr lang="en-US" sz="1600" dirty="0" smtClean="0"/>
              <a:t>"/&gt;</a:t>
            </a:r>
          </a:p>
          <a:p>
            <a:endParaRPr lang="en-US" dirty="0" smtClean="0"/>
          </a:p>
          <a:p>
            <a:endParaRPr lang="en-US" dirty="0" smtClean="0"/>
          </a:p>
        </p:txBody>
      </p:sp>
      <p:sp>
        <p:nvSpPr>
          <p:cNvPr id="3" name="Title 2"/>
          <p:cNvSpPr>
            <a:spLocks noGrp="1"/>
          </p:cNvSpPr>
          <p:nvPr>
            <p:ph type="title"/>
          </p:nvPr>
        </p:nvSpPr>
        <p:spPr/>
        <p:txBody>
          <a:bodyPr/>
          <a:lstStyle/>
          <a:p>
            <a:r>
              <a:rPr lang="en-US" dirty="0" smtClean="0"/>
              <a:t>Best Practices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Integrations with HR </a:t>
            </a:r>
          </a:p>
          <a:p>
            <a:r>
              <a:rPr lang="en-US" dirty="0" smtClean="0"/>
              <a:t>Integrations with Financial systems</a:t>
            </a:r>
          </a:p>
          <a:p>
            <a:r>
              <a:rPr lang="en-US" dirty="0" smtClean="0"/>
              <a:t>Timesheet Notifications</a:t>
            </a:r>
          </a:p>
          <a:p>
            <a:r>
              <a:rPr lang="en-US" dirty="0" smtClean="0"/>
              <a:t>Updating Resource Rights</a:t>
            </a:r>
          </a:p>
          <a:p>
            <a:endParaRPr lang="en-US" dirty="0" smtClean="0"/>
          </a:p>
          <a:p>
            <a:r>
              <a:rPr lang="en-US" dirty="0" smtClean="0"/>
              <a:t>What have you used GEL scripts for?</a:t>
            </a:r>
          </a:p>
        </p:txBody>
      </p:sp>
      <p:sp>
        <p:nvSpPr>
          <p:cNvPr id="3" name="Title 2"/>
          <p:cNvSpPr>
            <a:spLocks noGrp="1"/>
          </p:cNvSpPr>
          <p:nvPr>
            <p:ph type="title"/>
          </p:nvPr>
        </p:nvSpPr>
        <p:spPr/>
        <p:txBody>
          <a:bodyPr/>
          <a:lstStyle/>
          <a:p>
            <a:r>
              <a:rPr lang="en-US" dirty="0" smtClean="0"/>
              <a:t>Real Life Examples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3" name="Picture 2"/>
          <p:cNvPicPr>
            <a:picLocks noChangeAspect="1"/>
          </p:cNvPicPr>
          <p:nvPr/>
        </p:nvPicPr>
        <p:blipFill>
          <a:blip r:embed="rId3" cstate="screen">
            <a:duotone>
              <a:prstClr val="black"/>
              <a:schemeClr val="accent1">
                <a:tint val="45000"/>
                <a:satMod val="400000"/>
              </a:schemeClr>
            </a:duotone>
            <a:lum bright="-20000" contrast="-40000"/>
            <a:extLst>
              <a:ext uri="{28A0092B-C50C-407E-A947-70E740481C1C}">
                <a14:useLocalDpi xmlns:a14="http://schemas.microsoft.com/office/drawing/2010/main"/>
              </a:ext>
            </a:extLst>
          </a:blip>
          <a:stretch>
            <a:fillRect/>
          </a:stretch>
        </p:blipFill>
        <p:spPr>
          <a:xfrm>
            <a:off x="5025755" y="2007315"/>
            <a:ext cx="433064" cy="624611"/>
          </a:xfrm>
          <a:prstGeom prst="rect">
            <a:avLst/>
          </a:prstGeom>
        </p:spPr>
      </p:pic>
      <p:pic>
        <p:nvPicPr>
          <p:cNvPr id="4" name="Picture 3"/>
          <p:cNvPicPr>
            <a:picLocks noChangeAspect="1"/>
          </p:cNvPicPr>
          <p:nvPr/>
        </p:nvPicPr>
        <p:blipFill>
          <a:blip r:embed="rId4" cstate="screen">
            <a:duotone>
              <a:prstClr val="black"/>
              <a:schemeClr val="accent1">
                <a:tint val="45000"/>
                <a:satMod val="400000"/>
              </a:schemeClr>
            </a:duotone>
            <a:lum bright="-20000" contrast="-40000"/>
            <a:extLst>
              <a:ext uri="{28A0092B-C50C-407E-A947-70E740481C1C}">
                <a14:useLocalDpi xmlns:a14="http://schemas.microsoft.com/office/drawing/2010/main"/>
              </a:ext>
            </a:extLst>
          </a:blip>
          <a:stretch>
            <a:fillRect/>
          </a:stretch>
        </p:blipFill>
        <p:spPr>
          <a:xfrm>
            <a:off x="4987119" y="3365224"/>
            <a:ext cx="520873" cy="345478"/>
          </a:xfrm>
          <a:prstGeom prst="rect">
            <a:avLst/>
          </a:prstGeom>
        </p:spPr>
      </p:pic>
      <p:pic>
        <p:nvPicPr>
          <p:cNvPr id="5" name="Picture 4"/>
          <p:cNvPicPr>
            <a:picLocks noChangeAspect="1"/>
          </p:cNvPicPr>
          <p:nvPr/>
        </p:nvPicPr>
        <p:blipFill>
          <a:blip r:embed="rId5" cstate="screen">
            <a:duotone>
              <a:prstClr val="black"/>
              <a:schemeClr val="accent1">
                <a:tint val="45000"/>
                <a:satMod val="400000"/>
              </a:schemeClr>
            </a:duotone>
            <a:lum bright="-20000" contrast="-40000"/>
            <a:extLst>
              <a:ext uri="{28A0092B-C50C-407E-A947-70E740481C1C}">
                <a14:useLocalDpi xmlns:a14="http://schemas.microsoft.com/office/drawing/2010/main"/>
              </a:ext>
            </a:extLst>
          </a:blip>
          <a:stretch>
            <a:fillRect/>
          </a:stretch>
        </p:blipFill>
        <p:spPr>
          <a:xfrm>
            <a:off x="4976425" y="4496390"/>
            <a:ext cx="549446" cy="542217"/>
          </a:xfrm>
          <a:prstGeom prst="rect">
            <a:avLst/>
          </a:prstGeom>
        </p:spPr>
      </p:pic>
      <p:sp>
        <p:nvSpPr>
          <p:cNvPr id="6" name="TextBox 5"/>
          <p:cNvSpPr txBox="1"/>
          <p:nvPr/>
        </p:nvSpPr>
        <p:spPr>
          <a:xfrm>
            <a:off x="5720363" y="1936696"/>
            <a:ext cx="2768656" cy="3139321"/>
          </a:xfrm>
          <a:prstGeom prst="rect">
            <a:avLst/>
          </a:prstGeom>
          <a:noFill/>
        </p:spPr>
        <p:txBody>
          <a:bodyPr wrap="square" rtlCol="0">
            <a:spAutoFit/>
          </a:bodyPr>
          <a:lstStyle/>
          <a:p>
            <a:r>
              <a:rPr lang="en-US" sz="2400" dirty="0" smtClean="0"/>
              <a:t>Contact US</a:t>
            </a:r>
          </a:p>
          <a:p>
            <a:r>
              <a:rPr lang="en-US" dirty="0" smtClean="0"/>
              <a:t>888.813.0444</a:t>
            </a:r>
          </a:p>
          <a:p>
            <a:endParaRPr lang="en-US" dirty="0"/>
          </a:p>
          <a:p>
            <a:endParaRPr lang="en-US" dirty="0"/>
          </a:p>
          <a:p>
            <a:r>
              <a:rPr lang="en-US" sz="2400" dirty="0" smtClean="0"/>
              <a:t>Email Contact</a:t>
            </a:r>
          </a:p>
          <a:p>
            <a:r>
              <a:rPr lang="en-US" dirty="0" smtClean="0">
                <a:hlinkClick r:id="rId6"/>
              </a:rPr>
              <a:t>info@regoconsulting.com</a:t>
            </a:r>
            <a:endParaRPr lang="en-US" dirty="0" smtClean="0"/>
          </a:p>
          <a:p>
            <a:endParaRPr lang="en-US" dirty="0" smtClean="0"/>
          </a:p>
          <a:p>
            <a:endParaRPr lang="en-US" dirty="0"/>
          </a:p>
          <a:p>
            <a:r>
              <a:rPr lang="en-US" sz="2400" dirty="0" smtClean="0"/>
              <a:t>Web Site</a:t>
            </a:r>
          </a:p>
          <a:p>
            <a:r>
              <a:rPr lang="en-US" dirty="0" smtClean="0">
                <a:hlinkClick r:id="rId7"/>
              </a:rPr>
              <a:t>www.regoconsulting.com</a:t>
            </a:r>
            <a:r>
              <a:rPr lang="en-US" dirty="0" smtClean="0"/>
              <a:t> </a:t>
            </a:r>
          </a:p>
        </p:txBody>
      </p:sp>
    </p:spTree>
    <p:extLst>
      <p:ext uri="{BB962C8B-B14F-4D97-AF65-F5344CB8AC3E}">
        <p14:creationId xmlns:p14="http://schemas.microsoft.com/office/powerpoint/2010/main" val="1719930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a:buNone/>
            </a:pPr>
            <a:r>
              <a:rPr lang="en-US" dirty="0" smtClean="0"/>
              <a:t>A GEL script is an executable XML file that is built from qualified elements bound to Java code called tags. Using namespace declarations, tags are organized into tag libraries which are made available in a script. </a:t>
            </a:r>
          </a:p>
          <a:p>
            <a:endParaRPr lang="en-US" dirty="0" smtClean="0"/>
          </a:p>
          <a:p>
            <a:pPr>
              <a:buNone/>
            </a:pPr>
            <a:r>
              <a:rPr lang="en-US" b="1" dirty="0" smtClean="0"/>
              <a:t>Hello World Example:</a:t>
            </a:r>
          </a:p>
          <a:p>
            <a:pPr>
              <a:buNone/>
            </a:pPr>
            <a:r>
              <a:rPr lang="en-US" dirty="0" smtClean="0"/>
              <a:t>&lt;</a:t>
            </a:r>
            <a:r>
              <a:rPr lang="en-US" b="1" dirty="0" smtClean="0"/>
              <a:t>gel:script</a:t>
            </a:r>
            <a:r>
              <a:rPr lang="en-US" dirty="0" smtClean="0"/>
              <a:t> xmlns:core="jelly:core" </a:t>
            </a:r>
          </a:p>
          <a:p>
            <a:pPr>
              <a:buNone/>
            </a:pPr>
            <a:r>
              <a:rPr lang="en-US" dirty="0" smtClean="0"/>
              <a:t>		     xmlns:gel="jelly:com.niku.union.gel.GELTagLibrary"&gt;</a:t>
            </a:r>
          </a:p>
          <a:p>
            <a:pPr>
              <a:buNone/>
            </a:pPr>
            <a:r>
              <a:rPr lang="en-US" dirty="0" smtClean="0"/>
              <a:t>	&lt;</a:t>
            </a:r>
            <a:r>
              <a:rPr lang="en-US" b="1" dirty="0" smtClean="0"/>
              <a:t>core:</a:t>
            </a:r>
            <a:r>
              <a:rPr lang="en-US" b="1" smtClean="0"/>
              <a:t>forEach</a:t>
            </a:r>
            <a:r>
              <a:rPr lang="en-US" dirty="0" smtClean="0"/>
              <a:t> indexVar='i' begin='1' end='3'&gt;</a:t>
            </a:r>
          </a:p>
          <a:p>
            <a:pPr>
              <a:buNone/>
            </a:pPr>
            <a:r>
              <a:rPr lang="en-US" dirty="0" smtClean="0"/>
              <a:t>		&lt;</a:t>
            </a:r>
            <a:r>
              <a:rPr lang="en-US" b="1" dirty="0" smtClean="0"/>
              <a:t>gel:out</a:t>
            </a:r>
            <a:r>
              <a:rPr lang="en-US" dirty="0" smtClean="0"/>
              <a:t>&gt;Hello World ${i}!&lt;/</a:t>
            </a:r>
            <a:r>
              <a:rPr lang="en-US" b="1" dirty="0" smtClean="0"/>
              <a:t>gel:out</a:t>
            </a:r>
            <a:r>
              <a:rPr lang="en-US" dirty="0" smtClean="0"/>
              <a:t>&gt;</a:t>
            </a:r>
          </a:p>
          <a:p>
            <a:pPr>
              <a:buNone/>
            </a:pPr>
            <a:r>
              <a:rPr lang="en-US" dirty="0" smtClean="0"/>
              <a:t>	&lt;/</a:t>
            </a:r>
            <a:r>
              <a:rPr lang="en-US" b="1" dirty="0" smtClean="0"/>
              <a:t>core:</a:t>
            </a:r>
            <a:r>
              <a:rPr lang="en-US" b="1" smtClean="0"/>
              <a:t>forEach</a:t>
            </a:r>
            <a:r>
              <a:rPr lang="en-US" dirty="0" smtClean="0"/>
              <a:t>&gt;</a:t>
            </a:r>
          </a:p>
          <a:p>
            <a:pPr>
              <a:buNone/>
            </a:pPr>
            <a:r>
              <a:rPr lang="en-US" dirty="0" smtClean="0"/>
              <a:t>&lt;/</a:t>
            </a:r>
            <a:r>
              <a:rPr lang="en-US" b="1" dirty="0" smtClean="0"/>
              <a:t>gel:script</a:t>
            </a:r>
            <a:r>
              <a:rPr lang="en-US" dirty="0" smtClean="0"/>
              <a:t>&gt;</a:t>
            </a:r>
          </a:p>
          <a:p>
            <a:pPr>
              <a:buNone/>
            </a:pPr>
            <a:endParaRPr lang="en-US" dirty="0" smtClean="0"/>
          </a:p>
          <a:p>
            <a:r>
              <a:rPr lang="en-US" b="1" dirty="0" smtClean="0"/>
              <a:t>Note: An entire script always resides within the GEL script tag. </a:t>
            </a:r>
            <a:endParaRPr lang="en-US" dirty="0"/>
          </a:p>
        </p:txBody>
      </p:sp>
      <p:sp>
        <p:nvSpPr>
          <p:cNvPr id="3" name="Title 2"/>
          <p:cNvSpPr>
            <a:spLocks noGrp="1"/>
          </p:cNvSpPr>
          <p:nvPr>
            <p:ph type="title"/>
          </p:nvPr>
        </p:nvSpPr>
        <p:spPr/>
        <p:txBody>
          <a:bodyPr/>
          <a:lstStyle/>
          <a:p>
            <a:r>
              <a:rPr lang="en-US" dirty="0" smtClean="0"/>
              <a:t>GEL Tags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xmlns:core="jelly:core" </a:t>
            </a:r>
          </a:p>
          <a:p>
            <a:pPr>
              <a:buNone/>
            </a:pPr>
            <a:r>
              <a:rPr lang="en-US" dirty="0" smtClean="0"/>
              <a:t>xmlns:gel="jelly:com.niku.union.gel.GELTagLibrary" </a:t>
            </a:r>
          </a:p>
          <a:p>
            <a:pPr>
              <a:buNone/>
            </a:pPr>
            <a:r>
              <a:rPr lang="en-US" dirty="0" smtClean="0"/>
              <a:t>xmlns:sql="jelly:sql"</a:t>
            </a:r>
          </a:p>
          <a:p>
            <a:pPr>
              <a:buNone/>
            </a:pPr>
            <a:r>
              <a:rPr lang="en-US" dirty="0" smtClean="0"/>
              <a:t>xmlns:xog=http://www.niku.com/xog"</a:t>
            </a:r>
          </a:p>
          <a:p>
            <a:pPr>
              <a:buNone/>
            </a:pPr>
            <a:r>
              <a:rPr lang="en-US" dirty="0" smtClean="0"/>
              <a:t>xmlns:soap="jelly:com.niku.union.gel.SOAPTagLibrary" </a:t>
            </a:r>
          </a:p>
          <a:p>
            <a:pPr>
              <a:buNone/>
            </a:pPr>
            <a:r>
              <a:rPr lang="en-US" dirty="0" smtClean="0"/>
              <a:t>xmlns:soapenv="http://schemas.xmlsoap.org/soap/envelope/"</a:t>
            </a:r>
          </a:p>
          <a:p>
            <a:pPr>
              <a:buNone/>
            </a:pPr>
            <a:r>
              <a:rPr lang="en-US" dirty="0" smtClean="0"/>
              <a:t>xmlns:file="jelly:com.niku.union.gel.FileTagLibrary"</a:t>
            </a:r>
          </a:p>
          <a:p>
            <a:pPr>
              <a:buNone/>
            </a:pPr>
            <a:r>
              <a:rPr lang="en-US" dirty="0" smtClean="0"/>
              <a:t>xmlns:util="jelly:util"</a:t>
            </a:r>
          </a:p>
          <a:p>
            <a:pPr>
              <a:buNone/>
            </a:pPr>
            <a:r>
              <a:rPr lang="en-US" dirty="0" smtClean="0"/>
              <a:t>xmlns:email="jelly:email"</a:t>
            </a:r>
          </a:p>
          <a:p>
            <a:pPr>
              <a:buNone/>
            </a:pPr>
            <a:r>
              <a:rPr lang="en-US" dirty="0" smtClean="0"/>
              <a:t>xmlns:ftp="jelly:com.niku.union.gel.FTPTagLibrary"</a:t>
            </a:r>
          </a:p>
          <a:p>
            <a:pPr>
              <a:buNone/>
            </a:pPr>
            <a:endParaRPr lang="en-US" dirty="0"/>
          </a:p>
        </p:txBody>
      </p:sp>
      <p:sp>
        <p:nvSpPr>
          <p:cNvPr id="3" name="Title 2"/>
          <p:cNvSpPr>
            <a:spLocks noGrp="1"/>
          </p:cNvSpPr>
          <p:nvPr>
            <p:ph type="title"/>
          </p:nvPr>
        </p:nvSpPr>
        <p:spPr/>
        <p:txBody>
          <a:bodyPr/>
          <a:lstStyle/>
          <a:p>
            <a:r>
              <a:rPr lang="en-US" dirty="0" smtClean="0"/>
              <a:t>Common Namespaces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a:buNone/>
            </a:pPr>
            <a:r>
              <a:rPr lang="en-US" dirty="0" smtClean="0"/>
              <a:t>Variables are used extensively throughout GEL scripts. Many tags can set variables. An example of a tag that can set variables is core:set. You can use the common syntax ${variable_name} to reference variables. In the Hello World example, 'i' is a variable which is set by the forEach tag and is incremented with each loop. </a:t>
            </a:r>
          </a:p>
          <a:p>
            <a:pPr>
              <a:buNone/>
            </a:pPr>
            <a:endParaRPr lang="en-US" b="1" dirty="0" smtClean="0"/>
          </a:p>
          <a:p>
            <a:pPr>
              <a:buNone/>
            </a:pPr>
            <a:r>
              <a:rPr lang="en-US" b="1" dirty="0" smtClean="0"/>
              <a:t>Hello World Example:</a:t>
            </a:r>
          </a:p>
          <a:p>
            <a:pPr>
              <a:buNone/>
            </a:pPr>
            <a:r>
              <a:rPr lang="en-US" dirty="0" smtClean="0"/>
              <a:t>&lt;</a:t>
            </a:r>
            <a:r>
              <a:rPr lang="en-US" b="1" dirty="0" smtClean="0"/>
              <a:t>gel:script</a:t>
            </a:r>
            <a:r>
              <a:rPr lang="en-US" dirty="0" smtClean="0"/>
              <a:t> xmlns:core="jelly:core" </a:t>
            </a:r>
          </a:p>
          <a:p>
            <a:pPr>
              <a:buNone/>
            </a:pPr>
            <a:r>
              <a:rPr lang="en-US" dirty="0" smtClean="0"/>
              <a:t>		     xmlns:gel="jelly:com.niku.union.gel.GELTagLibrary"&gt;</a:t>
            </a:r>
          </a:p>
          <a:p>
            <a:pPr>
              <a:buNone/>
            </a:pPr>
            <a:r>
              <a:rPr lang="en-US" dirty="0" smtClean="0"/>
              <a:t>	&lt;</a:t>
            </a:r>
            <a:r>
              <a:rPr lang="en-US" b="1" dirty="0" smtClean="0"/>
              <a:t>core:forEach</a:t>
            </a:r>
            <a:r>
              <a:rPr lang="en-US" dirty="0" smtClean="0"/>
              <a:t> indexVar='i' begin='1' end='3'&gt;</a:t>
            </a:r>
          </a:p>
          <a:p>
            <a:pPr>
              <a:buNone/>
            </a:pPr>
            <a:r>
              <a:rPr lang="en-US" dirty="0" smtClean="0"/>
              <a:t>		&lt;</a:t>
            </a:r>
            <a:r>
              <a:rPr lang="en-US" b="1" dirty="0" smtClean="0"/>
              <a:t>gel:out</a:t>
            </a:r>
            <a:r>
              <a:rPr lang="en-US" dirty="0" smtClean="0"/>
              <a:t>&gt;Hello World ${i}!&lt;/</a:t>
            </a:r>
            <a:r>
              <a:rPr lang="en-US" b="1" dirty="0" smtClean="0"/>
              <a:t>gel:out</a:t>
            </a:r>
            <a:r>
              <a:rPr lang="en-US" dirty="0" smtClean="0"/>
              <a:t>&gt;</a:t>
            </a:r>
          </a:p>
          <a:p>
            <a:pPr>
              <a:buNone/>
            </a:pPr>
            <a:r>
              <a:rPr lang="en-US" dirty="0" smtClean="0"/>
              <a:t>	&lt;/</a:t>
            </a:r>
            <a:r>
              <a:rPr lang="en-US" b="1" dirty="0" smtClean="0"/>
              <a:t>core:forEach</a:t>
            </a:r>
            <a:r>
              <a:rPr lang="en-US" dirty="0" smtClean="0"/>
              <a:t>&gt;</a:t>
            </a:r>
          </a:p>
          <a:p>
            <a:pPr>
              <a:buNone/>
            </a:pPr>
            <a:r>
              <a:rPr lang="en-US" dirty="0" smtClean="0"/>
              <a:t>&lt;/</a:t>
            </a:r>
            <a:r>
              <a:rPr lang="en-US" b="1" dirty="0" smtClean="0"/>
              <a:t>gel:script</a:t>
            </a:r>
            <a:r>
              <a:rPr lang="en-US" dirty="0" smtClean="0"/>
              <a:t>&gt;</a:t>
            </a:r>
          </a:p>
          <a:p>
            <a:endParaRPr lang="en-US" dirty="0"/>
          </a:p>
        </p:txBody>
      </p:sp>
      <p:sp>
        <p:nvSpPr>
          <p:cNvPr id="3" name="Title 2"/>
          <p:cNvSpPr>
            <a:spLocks noGrp="1"/>
          </p:cNvSpPr>
          <p:nvPr>
            <p:ph type="title"/>
          </p:nvPr>
        </p:nvSpPr>
        <p:spPr/>
        <p:txBody>
          <a:bodyPr>
            <a:normAutofit/>
          </a:bodyPr>
          <a:lstStyle/>
          <a:p>
            <a:r>
              <a:rPr lang="en-US" dirty="0" smtClean="0"/>
              <a:t>Variables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Conditionals / Loops</a:t>
            </a:r>
          </a:p>
          <a:p>
            <a:r>
              <a:rPr lang="en-US" dirty="0" smtClean="0"/>
              <a:t>Variables / Parameters</a:t>
            </a:r>
          </a:p>
          <a:p>
            <a:r>
              <a:rPr lang="en-US" dirty="0" smtClean="0"/>
              <a:t>Database Operations</a:t>
            </a:r>
          </a:p>
          <a:p>
            <a:r>
              <a:rPr lang="en-US" dirty="0" smtClean="0"/>
              <a:t>Logging</a:t>
            </a:r>
          </a:p>
          <a:p>
            <a:r>
              <a:rPr lang="en-US" dirty="0" smtClean="0"/>
              <a:t>Exception</a:t>
            </a:r>
          </a:p>
          <a:p>
            <a:r>
              <a:rPr lang="en-US" dirty="0" smtClean="0"/>
              <a:t>SOAP / XOG</a:t>
            </a:r>
          </a:p>
          <a:p>
            <a:r>
              <a:rPr lang="en-US" dirty="0" smtClean="0"/>
              <a:t>File Operations</a:t>
            </a:r>
          </a:p>
          <a:p>
            <a:r>
              <a:rPr lang="en-US" dirty="0" smtClean="0"/>
              <a:t>Email</a:t>
            </a:r>
          </a:p>
        </p:txBody>
      </p:sp>
      <p:sp>
        <p:nvSpPr>
          <p:cNvPr id="3" name="Title 2"/>
          <p:cNvSpPr>
            <a:spLocks noGrp="1"/>
          </p:cNvSpPr>
          <p:nvPr>
            <p:ph type="title"/>
          </p:nvPr>
        </p:nvSpPr>
        <p:spPr/>
        <p:txBody>
          <a:bodyPr/>
          <a:lstStyle/>
          <a:p>
            <a:r>
              <a:rPr lang="en-US" dirty="0" smtClean="0"/>
              <a:t>Commonly Used Tags</a:t>
            </a:r>
            <a:endParaRPr lang="en-US" dirty="0"/>
          </a:p>
        </p:txBody>
      </p:sp>
    </p:spTree>
    <p:extLst>
      <p:ext uri="{BB962C8B-B14F-4D97-AF65-F5344CB8AC3E}">
        <p14:creationId xmlns:p14="http://schemas.microsoft.com/office/powerpoint/2010/main" val="4095252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RegoU RegoXchange Draft deck (KM-edi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RegoU RegoXchange Draft deck (KM-edits).potx</Template>
  <TotalTime>19624</TotalTime>
  <Words>4443</Words>
  <Application>Microsoft Macintosh PowerPoint</Application>
  <PresentationFormat>On-screen Show (4:3)</PresentationFormat>
  <Paragraphs>616</Paragraphs>
  <Slides>55</Slides>
  <Notes>3</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RegoU RegoXchange Draft deck (KM-edits)</vt:lpstr>
      <vt:lpstr>Hidden Automation</vt:lpstr>
      <vt:lpstr>Topics</vt:lpstr>
      <vt:lpstr>Background of GEL</vt:lpstr>
      <vt:lpstr>GEL Setup</vt:lpstr>
      <vt:lpstr>Script Structure</vt:lpstr>
      <vt:lpstr>GEL Tags</vt:lpstr>
      <vt:lpstr>Common Namespaces</vt:lpstr>
      <vt:lpstr>Variables</vt:lpstr>
      <vt:lpstr>Commonly Used Tags</vt:lpstr>
      <vt:lpstr>Conditionals / Loops</vt:lpstr>
      <vt:lpstr>Conditionals / Loops cont.</vt:lpstr>
      <vt:lpstr>Variables</vt:lpstr>
      <vt:lpstr>Variables cont.</vt:lpstr>
      <vt:lpstr>Variables cont.</vt:lpstr>
      <vt:lpstr>Built-in Parameters</vt:lpstr>
      <vt:lpstr>Case Sensitive Issues</vt:lpstr>
      <vt:lpstr>Database Operations</vt:lpstr>
      <vt:lpstr>Datasources</vt:lpstr>
      <vt:lpstr>Datasources cont.</vt:lpstr>
      <vt:lpstr>Datasources cont.</vt:lpstr>
      <vt:lpstr>SQL Query</vt:lpstr>
      <vt:lpstr>SQL Query cont.</vt:lpstr>
      <vt:lpstr>SQL Update</vt:lpstr>
      <vt:lpstr>SQL Update cont.</vt:lpstr>
      <vt:lpstr>SQL Bind Variables / Parameters</vt:lpstr>
      <vt:lpstr>SQL Transaction</vt:lpstr>
      <vt:lpstr>Logging Messages</vt:lpstr>
      <vt:lpstr>Exceptions</vt:lpstr>
      <vt:lpstr>Hands On Exercises</vt:lpstr>
      <vt:lpstr>Limitations to Rego U Environment</vt:lpstr>
      <vt:lpstr>Exercise #1</vt:lpstr>
      <vt:lpstr>Exercise #1 Hint</vt:lpstr>
      <vt:lpstr>Exercise #1 Review</vt:lpstr>
      <vt:lpstr>SOAP / XOG</vt:lpstr>
      <vt:lpstr>XOG - Include the proper namespaces</vt:lpstr>
      <vt:lpstr>XOG - Obtain a Session ID</vt:lpstr>
      <vt:lpstr>XOG - Create the XML File</vt:lpstr>
      <vt:lpstr>XOG - Execute the XOG</vt:lpstr>
      <vt:lpstr>XOG - Parse the Results</vt:lpstr>
      <vt:lpstr>XOG - Logout</vt:lpstr>
      <vt:lpstr>Exercise #2</vt:lpstr>
      <vt:lpstr>Exercise #2 Hint</vt:lpstr>
      <vt:lpstr>Exercise #2 Review</vt:lpstr>
      <vt:lpstr>File Operations</vt:lpstr>
      <vt:lpstr>File Operations – Read File</vt:lpstr>
      <vt:lpstr>File Operations – Write File</vt:lpstr>
      <vt:lpstr>Email</vt:lpstr>
      <vt:lpstr>Email cont.</vt:lpstr>
      <vt:lpstr>Email cont.</vt:lpstr>
      <vt:lpstr>Exercise #3</vt:lpstr>
      <vt:lpstr>Exercise #3 Hint</vt:lpstr>
      <vt:lpstr>Exercise #3 Review</vt:lpstr>
      <vt:lpstr>Best Practices</vt:lpstr>
      <vt:lpstr>Real Life Examples</vt:lpstr>
      <vt:lpstr>Questions</vt:lpstr>
    </vt:vector>
  </TitlesOfParts>
  <Company>Rego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Rego Consulting</dc:creator>
  <cp:lastModifiedBy>Fred Goff</cp:lastModifiedBy>
  <cp:revision>455</cp:revision>
  <dcterms:created xsi:type="dcterms:W3CDTF">2011-10-05T16:08:11Z</dcterms:created>
  <dcterms:modified xsi:type="dcterms:W3CDTF">2014-02-28T18:37:26Z</dcterms:modified>
</cp:coreProperties>
</file>